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libri (MS) Bold" charset="1" panose="020F0702030404030204"/>
      <p:regular r:id="rId7"/>
    </p:embeddedFont>
    <p:embeddedFont>
      <p:font typeface="Calibri (MS)" charset="1" panose="020F0502020204030204"/>
      <p:regular r:id="rId8"/>
    </p:embeddedFont>
    <p:embeddedFont>
      <p:font typeface="Calibri (MS) Bold Italics" charset="1" panose="020F07020304040A0204"/>
      <p:regular r:id="rId9"/>
    </p:embeddedFont>
    <p:embeddedFont>
      <p:font typeface="Source Sans Pro Italics" charset="1" panose="020B050303040309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76841" y="9392831"/>
            <a:ext cx="3668261" cy="736709"/>
          </a:xfrm>
          <a:custGeom>
            <a:avLst/>
            <a:gdLst/>
            <a:ahLst/>
            <a:cxnLst/>
            <a:rect r="r" b="b" t="t" l="l"/>
            <a:pathLst>
              <a:path h="736709" w="3668261">
                <a:moveTo>
                  <a:pt x="0" y="0"/>
                </a:moveTo>
                <a:lnTo>
                  <a:pt x="3668261" y="0"/>
                </a:lnTo>
                <a:lnTo>
                  <a:pt x="3668261" y="736710"/>
                </a:lnTo>
                <a:lnTo>
                  <a:pt x="0" y="73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0037" y="9392831"/>
            <a:ext cx="1242517" cy="819935"/>
          </a:xfrm>
          <a:custGeom>
            <a:avLst/>
            <a:gdLst/>
            <a:ahLst/>
            <a:cxnLst/>
            <a:rect r="r" b="b" t="t" l="l"/>
            <a:pathLst>
              <a:path h="819935" w="1242517">
                <a:moveTo>
                  <a:pt x="0" y="0"/>
                </a:moveTo>
                <a:lnTo>
                  <a:pt x="1242517" y="0"/>
                </a:lnTo>
                <a:lnTo>
                  <a:pt x="1242517" y="819936"/>
                </a:lnTo>
                <a:lnTo>
                  <a:pt x="0" y="819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38687" y="1841914"/>
            <a:ext cx="2411374" cy="2411374"/>
          </a:xfrm>
          <a:custGeom>
            <a:avLst/>
            <a:gdLst/>
            <a:ahLst/>
            <a:cxnLst/>
            <a:rect r="r" b="b" t="t" l="l"/>
            <a:pathLst>
              <a:path h="2411374" w="2411374">
                <a:moveTo>
                  <a:pt x="0" y="0"/>
                </a:moveTo>
                <a:lnTo>
                  <a:pt x="2411375" y="0"/>
                </a:lnTo>
                <a:lnTo>
                  <a:pt x="2411375" y="2411375"/>
                </a:lnTo>
                <a:lnTo>
                  <a:pt x="0" y="2411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AEEF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10098595" y="4339014"/>
            <a:ext cx="3072576" cy="3072576"/>
          </a:xfrm>
          <a:custGeom>
            <a:avLst/>
            <a:gdLst/>
            <a:ahLst/>
            <a:cxnLst/>
            <a:rect r="r" b="b" t="t" l="l"/>
            <a:pathLst>
              <a:path h="3072576" w="3072576">
                <a:moveTo>
                  <a:pt x="3072576" y="0"/>
                </a:moveTo>
                <a:lnTo>
                  <a:pt x="0" y="0"/>
                </a:lnTo>
                <a:lnTo>
                  <a:pt x="0" y="3072575"/>
                </a:lnTo>
                <a:lnTo>
                  <a:pt x="3072576" y="3072575"/>
                </a:lnTo>
                <a:lnTo>
                  <a:pt x="307257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741620" y="5149170"/>
            <a:ext cx="2517680" cy="251768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FEFE"/>
            </a:solidFill>
            <a:ln w="19050" cap="sq">
              <a:solidFill>
                <a:srgbClr val="0087C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68683" y="5076233"/>
            <a:ext cx="2663552" cy="2663552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12595137" y="2970758"/>
            <a:ext cx="1152067" cy="856850"/>
          </a:xfrm>
          <a:custGeom>
            <a:avLst/>
            <a:gdLst/>
            <a:ahLst/>
            <a:cxnLst/>
            <a:rect r="r" b="b" t="t" l="l"/>
            <a:pathLst>
              <a:path h="856850" w="1152067">
                <a:moveTo>
                  <a:pt x="0" y="0"/>
                </a:moveTo>
                <a:lnTo>
                  <a:pt x="1152068" y="0"/>
                </a:lnTo>
                <a:lnTo>
                  <a:pt x="1152068" y="856850"/>
                </a:lnTo>
                <a:lnTo>
                  <a:pt x="0" y="8568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589553" y="5157564"/>
            <a:ext cx="1152067" cy="856850"/>
          </a:xfrm>
          <a:custGeom>
            <a:avLst/>
            <a:gdLst/>
            <a:ahLst/>
            <a:cxnLst/>
            <a:rect r="r" b="b" t="t" l="l"/>
            <a:pathLst>
              <a:path h="856850" w="1152067">
                <a:moveTo>
                  <a:pt x="1152067" y="0"/>
                </a:moveTo>
                <a:lnTo>
                  <a:pt x="0" y="0"/>
                </a:lnTo>
                <a:lnTo>
                  <a:pt x="0" y="856850"/>
                </a:lnTo>
                <a:lnTo>
                  <a:pt x="1152067" y="856850"/>
                </a:lnTo>
                <a:lnTo>
                  <a:pt x="11520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847725"/>
            <a:ext cx="16232723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800">
                <a:solidFill>
                  <a:srgbClr val="0087C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Headstart Kernow - FREE Wellbeing Support for Schools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876347"/>
            <a:ext cx="9560956" cy="523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0AE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We offer a universal preventative approach to support the wellbeing of the whole school community:</a:t>
            </a:r>
          </a:p>
          <a:p>
            <a:pPr algn="l">
              <a:lnSpc>
                <a:spcPts val="2520"/>
              </a:lnSpc>
            </a:pP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6323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Information &amp; expertise 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EE68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Resources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DB91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Tools</a:t>
            </a:r>
            <a:r>
              <a:rPr lang="en-US" b="true" sz="3199">
                <a:solidFill>
                  <a:srgbClr val="00AE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77BC1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Training - online, on demand, face to face &amp; bespoke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00909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Signposting 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00AE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Information / resources for children &amp; YP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C126B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Information / resources for parents &amp; carers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8234543"/>
            <a:ext cx="18288000" cy="7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7"/>
              </a:lnSpc>
            </a:pPr>
            <a:r>
              <a:rPr lang="en-US" sz="4026">
                <a:solidFill>
                  <a:srgbClr val="0087CD"/>
                </a:solidFill>
                <a:latin typeface="Calibri (MS)"/>
                <a:ea typeface="Calibri (MS)"/>
                <a:cs typeface="Calibri (MS)"/>
                <a:sym typeface="Calibri (MS)"/>
              </a:rPr>
              <a:t>A whole school, relational approach that is</a:t>
            </a:r>
            <a:r>
              <a:rPr lang="en-US" b="true" sz="4026">
                <a:solidFill>
                  <a:srgbClr val="0087C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4026" i="true">
                <a:solidFill>
                  <a:srgbClr val="0087CD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‘Everybody’s Business’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89621" y="7448413"/>
            <a:ext cx="10510881" cy="548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87C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Our support is available to, and suitable for </a:t>
            </a:r>
            <a:r>
              <a:rPr lang="en-US" b="true" sz="2799" u="sng">
                <a:solidFill>
                  <a:srgbClr val="0087C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all</a:t>
            </a:r>
            <a:r>
              <a:rPr lang="en-US" sz="2799" b="true">
                <a:solidFill>
                  <a:srgbClr val="0087C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staff and governors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05113" y="1887956"/>
            <a:ext cx="4554187" cy="989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Find out more on our website </a:t>
            </a:r>
            <a:r>
              <a:rPr lang="en-US" b="true" sz="2686" u="sng">
                <a:solidFill>
                  <a:srgbClr val="00AEE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www.headstartkernow.org.uk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71171" y="3997076"/>
            <a:ext cx="4090252" cy="989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Download posters / flyers for staff / colleagues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43537" y="9674211"/>
            <a:ext cx="12235122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i="true">
                <a:solidFill>
                  <a:srgbClr val="002457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SPACE for parents and carers   Brilliant ME! wellbeing resource   Resilience Framework.  Digital Resilience.  Grandma on the Moon   WSA appproach. START NOW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DAGt4Ge0j2w</dc:identifier>
  <dcterms:modified xsi:type="dcterms:W3CDTF">2011-08-01T06:04:30Z</dcterms:modified>
  <cp:revision>1</cp:revision>
  <dc:title>Comms Kit for schools</dc:title>
</cp:coreProperties>
</file>