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Calibri (MS) Bold" charset="1" panose="020F0702030404030204"/>
      <p:regular r:id="rId7"/>
    </p:embeddedFont>
    <p:embeddedFont>
      <p:font typeface="Calibri (MS) Bold Italics" charset="1" panose="020F07020304040A0204"/>
      <p:regular r:id="rId8"/>
    </p:embeddedFont>
    <p:embeddedFont>
      <p:font typeface="Source Sans Pro Italics" charset="1" panose="020B0503030403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87CD">
                <a:alpha val="100000"/>
              </a:srgbClr>
            </a:gs>
            <a:gs pos="50000">
              <a:srgbClr val="00AEE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76841" y="9392831"/>
            <a:ext cx="3668261" cy="736709"/>
          </a:xfrm>
          <a:custGeom>
            <a:avLst/>
            <a:gdLst/>
            <a:ahLst/>
            <a:cxnLst/>
            <a:rect r="r" b="b" t="t" l="l"/>
            <a:pathLst>
              <a:path h="736709" w="3668261">
                <a:moveTo>
                  <a:pt x="0" y="0"/>
                </a:moveTo>
                <a:lnTo>
                  <a:pt x="3668261" y="0"/>
                </a:lnTo>
                <a:lnTo>
                  <a:pt x="3668261" y="736710"/>
                </a:lnTo>
                <a:lnTo>
                  <a:pt x="0" y="736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0037" y="9392831"/>
            <a:ext cx="1242517" cy="819935"/>
          </a:xfrm>
          <a:custGeom>
            <a:avLst/>
            <a:gdLst/>
            <a:ahLst/>
            <a:cxnLst/>
            <a:rect r="r" b="b" t="t" l="l"/>
            <a:pathLst>
              <a:path h="819935" w="1242517">
                <a:moveTo>
                  <a:pt x="0" y="0"/>
                </a:moveTo>
                <a:lnTo>
                  <a:pt x="1242517" y="0"/>
                </a:lnTo>
                <a:lnTo>
                  <a:pt x="1242517" y="819936"/>
                </a:lnTo>
                <a:lnTo>
                  <a:pt x="0" y="819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38687" y="1841914"/>
            <a:ext cx="2411374" cy="2411374"/>
          </a:xfrm>
          <a:custGeom>
            <a:avLst/>
            <a:gdLst/>
            <a:ahLst/>
            <a:cxnLst/>
            <a:rect r="r" b="b" t="t" l="l"/>
            <a:pathLst>
              <a:path h="2411374" w="2411374">
                <a:moveTo>
                  <a:pt x="0" y="0"/>
                </a:moveTo>
                <a:lnTo>
                  <a:pt x="2411375" y="0"/>
                </a:lnTo>
                <a:lnTo>
                  <a:pt x="2411375" y="2411375"/>
                </a:lnTo>
                <a:lnTo>
                  <a:pt x="0" y="2411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00AEEF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0">
            <a:off x="10098595" y="4339014"/>
            <a:ext cx="3072576" cy="3072576"/>
          </a:xfrm>
          <a:custGeom>
            <a:avLst/>
            <a:gdLst/>
            <a:ahLst/>
            <a:cxnLst/>
            <a:rect r="r" b="b" t="t" l="l"/>
            <a:pathLst>
              <a:path h="3072576" w="3072576">
                <a:moveTo>
                  <a:pt x="3072576" y="0"/>
                </a:moveTo>
                <a:lnTo>
                  <a:pt x="0" y="0"/>
                </a:lnTo>
                <a:lnTo>
                  <a:pt x="0" y="3072575"/>
                </a:lnTo>
                <a:lnTo>
                  <a:pt x="3072576" y="3072575"/>
                </a:lnTo>
                <a:lnTo>
                  <a:pt x="3072576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4741620" y="5149170"/>
            <a:ext cx="2517680" cy="251768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CFEFE"/>
            </a:solidFill>
            <a:ln w="19050" cap="sq">
              <a:solidFill>
                <a:srgbClr val="0087CD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668683" y="5076233"/>
            <a:ext cx="2663552" cy="2663552"/>
          </a:xfrm>
          <a:prstGeom prst="rect">
            <a:avLst/>
          </a:prstGeom>
        </p:spPr>
      </p:pic>
      <p:sp>
        <p:nvSpPr>
          <p:cNvPr name="Freeform 10" id="10"/>
          <p:cNvSpPr/>
          <p:nvPr/>
        </p:nvSpPr>
        <p:spPr>
          <a:xfrm flipH="false" flipV="false" rot="0">
            <a:off x="12595137" y="2970758"/>
            <a:ext cx="1152067" cy="856850"/>
          </a:xfrm>
          <a:custGeom>
            <a:avLst/>
            <a:gdLst/>
            <a:ahLst/>
            <a:cxnLst/>
            <a:rect r="r" b="b" t="t" l="l"/>
            <a:pathLst>
              <a:path h="856850" w="1152067">
                <a:moveTo>
                  <a:pt x="0" y="0"/>
                </a:moveTo>
                <a:lnTo>
                  <a:pt x="1152068" y="0"/>
                </a:lnTo>
                <a:lnTo>
                  <a:pt x="1152068" y="856850"/>
                </a:lnTo>
                <a:lnTo>
                  <a:pt x="0" y="8568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3589553" y="5157564"/>
            <a:ext cx="1152067" cy="856850"/>
          </a:xfrm>
          <a:custGeom>
            <a:avLst/>
            <a:gdLst/>
            <a:ahLst/>
            <a:cxnLst/>
            <a:rect r="r" b="b" t="t" l="l"/>
            <a:pathLst>
              <a:path h="856850" w="1152067">
                <a:moveTo>
                  <a:pt x="1152067" y="0"/>
                </a:moveTo>
                <a:lnTo>
                  <a:pt x="0" y="0"/>
                </a:lnTo>
                <a:lnTo>
                  <a:pt x="0" y="856850"/>
                </a:lnTo>
                <a:lnTo>
                  <a:pt x="1152067" y="856850"/>
                </a:lnTo>
                <a:lnTo>
                  <a:pt x="115206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847725"/>
            <a:ext cx="16232723" cy="90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b="true" sz="480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Headstart Kernow - FREE Wellbeing Support for Schools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876347"/>
            <a:ext cx="9560956" cy="5230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We offer a universal preventative approach to support the wellbeing of the whole school community:</a:t>
            </a:r>
          </a:p>
          <a:p>
            <a:pPr algn="l">
              <a:lnSpc>
                <a:spcPts val="2520"/>
              </a:lnSpc>
            </a:pP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Information &amp; expertise 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Resources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Tools 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Training - online, on demand, face to face &amp; bespoke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Signposting 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Information / resources for children &amp; YP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b="true" sz="319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Information / resources for parents &amp; carers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0" y="8234543"/>
            <a:ext cx="18288000" cy="764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7"/>
              </a:lnSpc>
            </a:pPr>
            <a:r>
              <a:rPr lang="en-US" b="true" sz="4026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 whole school, relational approach that is </a:t>
            </a:r>
            <a:r>
              <a:rPr lang="en-US" b="true" sz="4026" i="true">
                <a:solidFill>
                  <a:srgbClr val="FFFFFF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‘Everybody’s Business’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89621" y="7448413"/>
            <a:ext cx="10510881" cy="548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Our support is available to, and suitable for </a:t>
            </a:r>
            <a:r>
              <a:rPr lang="en-US" b="true" sz="2799" u="sng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all</a:t>
            </a:r>
            <a:r>
              <a:rPr lang="en-US" b="true" sz="279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staff and governors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705113" y="1887956"/>
            <a:ext cx="4554187" cy="989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1"/>
              </a:lnSpc>
            </a:pPr>
            <a:r>
              <a:rPr lang="en-US" b="true" sz="2686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Find out more on our website </a:t>
            </a:r>
            <a:r>
              <a:rPr lang="en-US" b="true" sz="2686" u="sng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www.headstartkernow.org.uk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171171" y="3997076"/>
            <a:ext cx="4090252" cy="989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1"/>
              </a:lnSpc>
            </a:pPr>
            <a:r>
              <a:rPr lang="en-US" b="true" sz="2686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Download posters / flyers for staff / colleagues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43537" y="9674211"/>
            <a:ext cx="12235122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i="true">
                <a:solidFill>
                  <a:srgbClr val="000000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SPACE for parents and carers   Brilliant ME! wellbeing resource   Resilience Framework.  Digital Resilience.  Grandma on the Moon   WSA appproach. START NOW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DAGt4Ge0j2w</dc:identifier>
  <dcterms:modified xsi:type="dcterms:W3CDTF">2011-08-01T06:04:30Z</dcterms:modified>
  <cp:revision>1</cp:revision>
  <dc:title>Comms Kit for schools</dc:title>
</cp:coreProperties>
</file>