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62" r:id="rId1"/>
  </p:sldMasterIdLst>
  <p:notesMasterIdLst>
    <p:notesMasterId r:id="rId29"/>
  </p:notesMasterIdLst>
  <p:handoutMasterIdLst>
    <p:handoutMasterId r:id="rId30"/>
  </p:handoutMasterIdLst>
  <p:sldIdLst>
    <p:sldId id="256" r:id="rId2"/>
    <p:sldId id="319" r:id="rId3"/>
    <p:sldId id="305" r:id="rId4"/>
    <p:sldId id="312" r:id="rId5"/>
    <p:sldId id="310" r:id="rId6"/>
    <p:sldId id="273" r:id="rId7"/>
    <p:sldId id="291" r:id="rId8"/>
    <p:sldId id="276" r:id="rId9"/>
    <p:sldId id="309" r:id="rId10"/>
    <p:sldId id="304" r:id="rId11"/>
    <p:sldId id="307" r:id="rId12"/>
    <p:sldId id="313" r:id="rId13"/>
    <p:sldId id="293" r:id="rId14"/>
    <p:sldId id="316" r:id="rId15"/>
    <p:sldId id="268" r:id="rId16"/>
    <p:sldId id="314" r:id="rId17"/>
    <p:sldId id="315" r:id="rId18"/>
    <p:sldId id="290" r:id="rId19"/>
    <p:sldId id="286" r:id="rId20"/>
    <p:sldId id="267" r:id="rId21"/>
    <p:sldId id="296" r:id="rId22"/>
    <p:sldId id="317" r:id="rId23"/>
    <p:sldId id="289" r:id="rId24"/>
    <p:sldId id="299" r:id="rId25"/>
    <p:sldId id="306" r:id="rId26"/>
    <p:sldId id="321" r:id="rId27"/>
    <p:sldId id="322"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ynette Rentoul" initials="L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8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sorterViewPr>
    <p:cViewPr>
      <p:scale>
        <a:sx n="300" d="100"/>
        <a:sy n="300" d="100"/>
      </p:scale>
      <p:origin x="0" y="1389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EFA3E8-EBD7-4B19-8A4F-0EC1C1CEEBCC}" type="doc">
      <dgm:prSet loTypeId="urn:microsoft.com/office/officeart/2005/8/layout/cycle4" loCatId="cycle" qsTypeId="urn:microsoft.com/office/officeart/2005/8/quickstyle/simple1" qsCatId="simple" csTypeId="urn:microsoft.com/office/officeart/2005/8/colors/accent1_3" csCatId="accent1" phldr="1"/>
      <dgm:spPr/>
      <dgm:t>
        <a:bodyPr/>
        <a:lstStyle/>
        <a:p>
          <a:endParaRPr lang="en-GB"/>
        </a:p>
      </dgm:t>
    </dgm:pt>
    <dgm:pt modelId="{E37E76B7-FF28-4E0B-B589-84B3FD2874E0}">
      <dgm:prSet phldrT="[Text]"/>
      <dgm:spPr/>
      <dgm:t>
        <a:bodyPr/>
        <a:lstStyle/>
        <a:p>
          <a:r>
            <a:rPr lang="en-GB" dirty="0"/>
            <a:t>Coping and advice</a:t>
          </a:r>
        </a:p>
      </dgm:t>
    </dgm:pt>
    <dgm:pt modelId="{72D81DDE-ED27-44C6-8ADC-E3A3297B8541}" type="parTrans" cxnId="{4EEB4CD9-DF93-4C5E-945F-95899A4F988A}">
      <dgm:prSet/>
      <dgm:spPr/>
      <dgm:t>
        <a:bodyPr/>
        <a:lstStyle/>
        <a:p>
          <a:endParaRPr lang="en-GB"/>
        </a:p>
      </dgm:t>
    </dgm:pt>
    <dgm:pt modelId="{9A8760A1-5C0E-4D30-8AAF-008FE716E5CC}" type="sibTrans" cxnId="{4EEB4CD9-DF93-4C5E-945F-95899A4F988A}">
      <dgm:prSet/>
      <dgm:spPr/>
      <dgm:t>
        <a:bodyPr/>
        <a:lstStyle/>
        <a:p>
          <a:endParaRPr lang="en-GB"/>
        </a:p>
      </dgm:t>
    </dgm:pt>
    <dgm:pt modelId="{1A784AD5-364B-4A90-90FD-865F4F2BA18B}">
      <dgm:prSet phldrT="[Text]"/>
      <dgm:spPr/>
      <dgm:t>
        <a:bodyPr/>
        <a:lstStyle/>
        <a:p>
          <a:r>
            <a:rPr lang="en-GB" dirty="0"/>
            <a:t>Getting help</a:t>
          </a:r>
        </a:p>
      </dgm:t>
    </dgm:pt>
    <dgm:pt modelId="{760A8275-DBF0-4057-B86B-D45DAD353ABB}" type="parTrans" cxnId="{DBDEF71A-6FF7-4646-8258-2C4CEBF7B5A6}">
      <dgm:prSet/>
      <dgm:spPr/>
      <dgm:t>
        <a:bodyPr/>
        <a:lstStyle/>
        <a:p>
          <a:endParaRPr lang="en-GB"/>
        </a:p>
      </dgm:t>
    </dgm:pt>
    <dgm:pt modelId="{DD341D78-BB20-49F5-8CCA-A89531E4C71C}" type="sibTrans" cxnId="{DBDEF71A-6FF7-4646-8258-2C4CEBF7B5A6}">
      <dgm:prSet/>
      <dgm:spPr/>
      <dgm:t>
        <a:bodyPr/>
        <a:lstStyle/>
        <a:p>
          <a:endParaRPr lang="en-GB"/>
        </a:p>
      </dgm:t>
    </dgm:pt>
    <dgm:pt modelId="{F47241FE-AE62-4538-909B-F44C1925DFD1}">
      <dgm:prSet phldrT="[Text]" custT="1"/>
      <dgm:spPr/>
      <dgm:t>
        <a:bodyPr/>
        <a:lstStyle/>
        <a:p>
          <a:r>
            <a:rPr lang="en-GB" sz="1400" b="1" dirty="0">
              <a:latin typeface="Times"/>
              <a:cs typeface="Times"/>
            </a:rPr>
            <a:t>PMHT; Voluntary Sector (YPC; Penhaligons Friends; Kooth; Wave project)</a:t>
          </a:r>
        </a:p>
      </dgm:t>
    </dgm:pt>
    <dgm:pt modelId="{931246AE-B95E-4776-B231-ABE2347EE33A}" type="parTrans" cxnId="{BB0E9CE0-60E4-4AD0-A1CE-0B8602CBBDB2}">
      <dgm:prSet/>
      <dgm:spPr/>
      <dgm:t>
        <a:bodyPr/>
        <a:lstStyle/>
        <a:p>
          <a:endParaRPr lang="en-GB"/>
        </a:p>
      </dgm:t>
    </dgm:pt>
    <dgm:pt modelId="{1136B3F9-1E18-49DF-9E37-5A705805858A}" type="sibTrans" cxnId="{BB0E9CE0-60E4-4AD0-A1CE-0B8602CBBDB2}">
      <dgm:prSet/>
      <dgm:spPr/>
      <dgm:t>
        <a:bodyPr/>
        <a:lstStyle/>
        <a:p>
          <a:endParaRPr lang="en-GB"/>
        </a:p>
      </dgm:t>
    </dgm:pt>
    <dgm:pt modelId="{068E393B-9DEF-4104-9E2C-A6A8A7244EA7}">
      <dgm:prSet phldrT="[Text]"/>
      <dgm:spPr/>
      <dgm:t>
        <a:bodyPr/>
        <a:lstStyle/>
        <a:p>
          <a:r>
            <a:rPr lang="en-GB" dirty="0"/>
            <a:t>Getting more help</a:t>
          </a:r>
        </a:p>
      </dgm:t>
    </dgm:pt>
    <dgm:pt modelId="{93E157D3-C6AB-41AE-A4B1-0EC587A74D91}" type="parTrans" cxnId="{CC08FE98-08DF-4172-A95B-7CDA5A737D8C}">
      <dgm:prSet/>
      <dgm:spPr/>
      <dgm:t>
        <a:bodyPr/>
        <a:lstStyle/>
        <a:p>
          <a:endParaRPr lang="en-GB"/>
        </a:p>
      </dgm:t>
    </dgm:pt>
    <dgm:pt modelId="{357F50E2-320B-4682-A4BF-9C2644BE574F}" type="sibTrans" cxnId="{CC08FE98-08DF-4172-A95B-7CDA5A737D8C}">
      <dgm:prSet/>
      <dgm:spPr/>
      <dgm:t>
        <a:bodyPr/>
        <a:lstStyle/>
        <a:p>
          <a:endParaRPr lang="en-GB"/>
        </a:p>
      </dgm:t>
    </dgm:pt>
    <dgm:pt modelId="{FF5BFF48-BBA9-4DB7-9BDC-075DD0ECFD23}">
      <dgm:prSet phldrT="[Text]"/>
      <dgm:spPr/>
      <dgm:t>
        <a:bodyPr/>
        <a:lstStyle/>
        <a:p>
          <a:r>
            <a:rPr lang="en-GB" dirty="0"/>
            <a:t>Risk support</a:t>
          </a:r>
        </a:p>
      </dgm:t>
    </dgm:pt>
    <dgm:pt modelId="{E19CD8BE-7C4F-4FA9-BF94-82F32FCF7F35}" type="parTrans" cxnId="{A50172F0-63E8-445F-AB83-52D99247761A}">
      <dgm:prSet/>
      <dgm:spPr/>
      <dgm:t>
        <a:bodyPr/>
        <a:lstStyle/>
        <a:p>
          <a:endParaRPr lang="en-GB"/>
        </a:p>
      </dgm:t>
    </dgm:pt>
    <dgm:pt modelId="{5E06961E-AF7C-4516-90CD-AF5269DEE4CC}" type="sibTrans" cxnId="{A50172F0-63E8-445F-AB83-52D99247761A}">
      <dgm:prSet/>
      <dgm:spPr/>
      <dgm:t>
        <a:bodyPr/>
        <a:lstStyle/>
        <a:p>
          <a:endParaRPr lang="en-GB"/>
        </a:p>
      </dgm:t>
    </dgm:pt>
    <dgm:pt modelId="{A2A83468-E847-4ABF-B201-9E8686CEDFEF}">
      <dgm:prSet phldrT="[Text]" custT="1"/>
      <dgm:spPr/>
      <dgm:t>
        <a:bodyPr/>
        <a:lstStyle/>
        <a:p>
          <a:r>
            <a:rPr lang="en-GB" sz="1500" b="1" dirty="0">
              <a:latin typeface="Times"/>
              <a:cs typeface="Times"/>
            </a:rPr>
            <a:t>All agencies working together to manage risk; safety planning; managing risks to self and others</a:t>
          </a:r>
        </a:p>
      </dgm:t>
    </dgm:pt>
    <dgm:pt modelId="{01CBD17E-89F6-47A2-B43A-287BB21A57FC}" type="parTrans" cxnId="{5F8723E3-B60E-446F-A879-37A51E3D7AE2}">
      <dgm:prSet/>
      <dgm:spPr/>
      <dgm:t>
        <a:bodyPr/>
        <a:lstStyle/>
        <a:p>
          <a:endParaRPr lang="en-GB"/>
        </a:p>
      </dgm:t>
    </dgm:pt>
    <dgm:pt modelId="{E7BC0830-2CC3-4C74-A81A-CAD8956E1719}" type="sibTrans" cxnId="{5F8723E3-B60E-446F-A879-37A51E3D7AE2}">
      <dgm:prSet/>
      <dgm:spPr/>
      <dgm:t>
        <a:bodyPr/>
        <a:lstStyle/>
        <a:p>
          <a:endParaRPr lang="en-GB"/>
        </a:p>
      </dgm:t>
    </dgm:pt>
    <dgm:pt modelId="{1B5D06B7-5A3F-4C98-8C81-09B39ED0FF34}">
      <dgm:prSet/>
      <dgm:spPr/>
      <dgm:t>
        <a:bodyPr/>
        <a:lstStyle/>
        <a:p>
          <a:endParaRPr lang="en-GB" sz="1300" dirty="0"/>
        </a:p>
      </dgm:t>
    </dgm:pt>
    <dgm:pt modelId="{8A2722BF-026D-4D1D-B061-72721DBDC8C9}" type="parTrans" cxnId="{EB5001A2-1C6F-4207-9C9D-C241CCFCEBD2}">
      <dgm:prSet/>
      <dgm:spPr/>
      <dgm:t>
        <a:bodyPr/>
        <a:lstStyle/>
        <a:p>
          <a:endParaRPr lang="en-GB"/>
        </a:p>
      </dgm:t>
    </dgm:pt>
    <dgm:pt modelId="{A3031CDD-9E3E-41A0-98D7-9EF35F3161C6}" type="sibTrans" cxnId="{EB5001A2-1C6F-4207-9C9D-C241CCFCEBD2}">
      <dgm:prSet/>
      <dgm:spPr/>
      <dgm:t>
        <a:bodyPr/>
        <a:lstStyle/>
        <a:p>
          <a:endParaRPr lang="en-GB"/>
        </a:p>
      </dgm:t>
    </dgm:pt>
    <dgm:pt modelId="{1CDDEEC7-ED53-49E7-9C7B-D596019577BC}">
      <dgm:prSet phldrT="[Text]" custT="1"/>
      <dgm:spPr/>
      <dgm:t>
        <a:bodyPr/>
        <a:lstStyle/>
        <a:p>
          <a:r>
            <a:rPr lang="en-GB" sz="1500" b="1" dirty="0">
              <a:latin typeface="Times"/>
              <a:cs typeface="Times"/>
            </a:rPr>
            <a:t>Specialist CAMHS/CAPs; Vol Sector YPC; Kooth.</a:t>
          </a:r>
          <a:endParaRPr lang="en-GB" sz="1500" b="1" dirty="0"/>
        </a:p>
      </dgm:t>
    </dgm:pt>
    <dgm:pt modelId="{325091D8-D4E0-4BC2-AC38-AAD5B7B16D3E}" type="parTrans" cxnId="{3400728E-0FC6-46E0-98F7-9675BF7BE9CF}">
      <dgm:prSet/>
      <dgm:spPr/>
      <dgm:t>
        <a:bodyPr/>
        <a:lstStyle/>
        <a:p>
          <a:endParaRPr lang="en-GB"/>
        </a:p>
      </dgm:t>
    </dgm:pt>
    <dgm:pt modelId="{819D8A04-FE94-492A-B409-4EBE531ACCB1}" type="sibTrans" cxnId="{3400728E-0FC6-46E0-98F7-9675BF7BE9CF}">
      <dgm:prSet/>
      <dgm:spPr/>
      <dgm:t>
        <a:bodyPr/>
        <a:lstStyle/>
        <a:p>
          <a:endParaRPr lang="en-GB"/>
        </a:p>
      </dgm:t>
    </dgm:pt>
    <dgm:pt modelId="{3F540214-21E1-6848-AD27-9B54F4832B45}">
      <dgm:prSet phldrT="[Text]" custT="1"/>
      <dgm:spPr/>
      <dgm:t>
        <a:bodyPr/>
        <a:lstStyle/>
        <a:p>
          <a:r>
            <a:rPr lang="en-GB" sz="1400" b="1" dirty="0">
              <a:latin typeface="Times"/>
              <a:cs typeface="Times"/>
            </a:rPr>
            <a:t>TIS; MHST; Family support services;  School nursing; youth services</a:t>
          </a:r>
        </a:p>
      </dgm:t>
    </dgm:pt>
    <dgm:pt modelId="{73FA9921-32E1-8443-A9FC-CB6454639D73}" type="parTrans" cxnId="{EF3B8047-0D1C-CD40-81BF-9516496C24E2}">
      <dgm:prSet/>
      <dgm:spPr/>
      <dgm:t>
        <a:bodyPr/>
        <a:lstStyle/>
        <a:p>
          <a:endParaRPr lang="en-US"/>
        </a:p>
      </dgm:t>
    </dgm:pt>
    <dgm:pt modelId="{05FE6BCC-6D4C-4045-A048-404A82826A20}" type="sibTrans" cxnId="{EF3B8047-0D1C-CD40-81BF-9516496C24E2}">
      <dgm:prSet/>
      <dgm:spPr/>
      <dgm:t>
        <a:bodyPr/>
        <a:lstStyle/>
        <a:p>
          <a:endParaRPr lang="en-US"/>
        </a:p>
      </dgm:t>
    </dgm:pt>
    <dgm:pt modelId="{27D53604-CDF5-814D-9EC4-4E4A029E5B06}">
      <dgm:prSet phldrT="[Text]" custT="1"/>
      <dgm:spPr/>
      <dgm:t>
        <a:bodyPr/>
        <a:lstStyle/>
        <a:p>
          <a:r>
            <a:rPr lang="en-GB" sz="1500" b="1" dirty="0"/>
            <a:t>In-patient care.</a:t>
          </a:r>
        </a:p>
      </dgm:t>
    </dgm:pt>
    <dgm:pt modelId="{F89BCAEB-F10C-5E43-8EDE-7638B2E51654}" type="parTrans" cxnId="{32F1F79C-9584-1D4C-94A1-C13C932E3791}">
      <dgm:prSet/>
      <dgm:spPr/>
      <dgm:t>
        <a:bodyPr/>
        <a:lstStyle/>
        <a:p>
          <a:endParaRPr lang="en-US"/>
        </a:p>
      </dgm:t>
    </dgm:pt>
    <dgm:pt modelId="{501F52F2-4AD4-1446-BFBB-2BCE3E1C3C61}" type="sibTrans" cxnId="{32F1F79C-9584-1D4C-94A1-C13C932E3791}">
      <dgm:prSet/>
      <dgm:spPr/>
      <dgm:t>
        <a:bodyPr/>
        <a:lstStyle/>
        <a:p>
          <a:endParaRPr lang="en-US"/>
        </a:p>
      </dgm:t>
    </dgm:pt>
    <dgm:pt modelId="{21BDA21E-A6AC-6741-A990-8C522C471003}">
      <dgm:prSet custT="1"/>
      <dgm:spPr/>
      <dgm:t>
        <a:bodyPr/>
        <a:lstStyle/>
        <a:p>
          <a:r>
            <a:rPr lang="en-GB" sz="1400" b="1" dirty="0">
              <a:latin typeface="Times"/>
              <a:cs typeface="Times"/>
            </a:rPr>
            <a:t>GPs; school nurses</a:t>
          </a:r>
        </a:p>
      </dgm:t>
    </dgm:pt>
    <dgm:pt modelId="{8C27A247-6B44-3C41-A6A1-0E84520F1569}" type="sibTrans" cxnId="{92C11BE8-39D7-F746-B318-C7DBF0BA30BC}">
      <dgm:prSet/>
      <dgm:spPr/>
      <dgm:t>
        <a:bodyPr/>
        <a:lstStyle/>
        <a:p>
          <a:endParaRPr lang="en-US"/>
        </a:p>
      </dgm:t>
    </dgm:pt>
    <dgm:pt modelId="{6ED8FFDB-DAE8-FD44-9036-7A26CF6E7845}" type="parTrans" cxnId="{92C11BE8-39D7-F746-B318-C7DBF0BA30BC}">
      <dgm:prSet/>
      <dgm:spPr/>
      <dgm:t>
        <a:bodyPr/>
        <a:lstStyle/>
        <a:p>
          <a:endParaRPr lang="en-US"/>
        </a:p>
      </dgm:t>
    </dgm:pt>
    <dgm:pt modelId="{FDBA45DE-20BE-294E-83B6-91DA34C99A8B}">
      <dgm:prSet custT="1"/>
      <dgm:spPr/>
      <dgm:t>
        <a:bodyPr/>
        <a:lstStyle/>
        <a:p>
          <a:r>
            <a:rPr lang="en-GB" sz="1400" b="1" dirty="0">
              <a:latin typeface="Times"/>
              <a:cs typeface="Times"/>
            </a:rPr>
            <a:t>PH and  Headstart written Guidance</a:t>
          </a:r>
        </a:p>
      </dgm:t>
    </dgm:pt>
    <dgm:pt modelId="{97729290-217C-B74E-A25F-84ABD4324A48}" type="sibTrans" cxnId="{382AE404-BCE3-6D4C-8031-94B2F28E52FB}">
      <dgm:prSet/>
      <dgm:spPr/>
      <dgm:t>
        <a:bodyPr/>
        <a:lstStyle/>
        <a:p>
          <a:endParaRPr lang="en-US"/>
        </a:p>
      </dgm:t>
    </dgm:pt>
    <dgm:pt modelId="{62C76009-224A-0948-B62C-6F01FE6D6B57}" type="parTrans" cxnId="{382AE404-BCE3-6D4C-8031-94B2F28E52FB}">
      <dgm:prSet/>
      <dgm:spPr/>
      <dgm:t>
        <a:bodyPr/>
        <a:lstStyle/>
        <a:p>
          <a:endParaRPr lang="en-US"/>
        </a:p>
      </dgm:t>
    </dgm:pt>
    <dgm:pt modelId="{0448A24F-9FC5-426F-83BC-46A7AC172238}">
      <dgm:prSet phldrT="[Text]" custT="1"/>
      <dgm:spPr/>
      <dgm:t>
        <a:bodyPr/>
        <a:lstStyle/>
        <a:p>
          <a:r>
            <a:rPr lang="en-GB" sz="1400" b="1" dirty="0">
              <a:latin typeface="Times"/>
              <a:cs typeface="Times"/>
            </a:rPr>
            <a:t>Support and guidance in schools; TIS, MHST, Ed. Psych;</a:t>
          </a:r>
        </a:p>
      </dgm:t>
    </dgm:pt>
    <dgm:pt modelId="{2DE2611D-3823-4327-8A0C-8B3EFF96193A}" type="sibTrans" cxnId="{CE91D949-1DC4-41FB-A464-1877FFF99EA7}">
      <dgm:prSet/>
      <dgm:spPr/>
      <dgm:t>
        <a:bodyPr/>
        <a:lstStyle/>
        <a:p>
          <a:endParaRPr lang="en-GB"/>
        </a:p>
      </dgm:t>
    </dgm:pt>
    <dgm:pt modelId="{AE1F15A2-CA52-48D6-9A1E-E9FEE9AE8E19}" type="parTrans" cxnId="{CE91D949-1DC4-41FB-A464-1877FFF99EA7}">
      <dgm:prSet/>
      <dgm:spPr/>
      <dgm:t>
        <a:bodyPr/>
        <a:lstStyle/>
        <a:p>
          <a:endParaRPr lang="en-GB"/>
        </a:p>
      </dgm:t>
    </dgm:pt>
    <dgm:pt modelId="{BBE7F5D3-C672-1147-81AB-CEA5D11CD7C9}">
      <dgm:prSet phldrT="[Text]" custT="1"/>
      <dgm:spPr/>
      <dgm:t>
        <a:bodyPr/>
        <a:lstStyle/>
        <a:p>
          <a:r>
            <a:rPr lang="en-GB" sz="1400" b="1" dirty="0">
              <a:latin typeface="Times"/>
              <a:cs typeface="Times"/>
            </a:rPr>
            <a:t>Headspace App</a:t>
          </a:r>
        </a:p>
      </dgm:t>
    </dgm:pt>
    <dgm:pt modelId="{1555455F-443D-9642-94DE-FB29BF5D9F83}" type="parTrans" cxnId="{3A219D6F-B61E-2144-8270-92764991D335}">
      <dgm:prSet/>
      <dgm:spPr/>
      <dgm:t>
        <a:bodyPr/>
        <a:lstStyle/>
        <a:p>
          <a:endParaRPr lang="en-US"/>
        </a:p>
      </dgm:t>
    </dgm:pt>
    <dgm:pt modelId="{56A5F1FA-F47C-3843-8158-E37F3C7560B8}" type="sibTrans" cxnId="{3A219D6F-B61E-2144-8270-92764991D335}">
      <dgm:prSet/>
      <dgm:spPr/>
      <dgm:t>
        <a:bodyPr/>
        <a:lstStyle/>
        <a:p>
          <a:endParaRPr lang="en-US"/>
        </a:p>
      </dgm:t>
    </dgm:pt>
    <dgm:pt modelId="{F2103144-3100-495B-AD19-9EF46B13A1E4}" type="pres">
      <dgm:prSet presAssocID="{48EFA3E8-EBD7-4B19-8A4F-0EC1C1CEEBCC}" presName="cycleMatrixDiagram" presStyleCnt="0">
        <dgm:presLayoutVars>
          <dgm:chMax val="1"/>
          <dgm:dir/>
          <dgm:animLvl val="lvl"/>
          <dgm:resizeHandles val="exact"/>
        </dgm:presLayoutVars>
      </dgm:prSet>
      <dgm:spPr/>
    </dgm:pt>
    <dgm:pt modelId="{20173369-85D8-4BD4-A40D-6E502FB4639A}" type="pres">
      <dgm:prSet presAssocID="{48EFA3E8-EBD7-4B19-8A4F-0EC1C1CEEBCC}" presName="children" presStyleCnt="0"/>
      <dgm:spPr/>
    </dgm:pt>
    <dgm:pt modelId="{FAC6E411-14F6-46CD-823C-4F42300C11A2}" type="pres">
      <dgm:prSet presAssocID="{48EFA3E8-EBD7-4B19-8A4F-0EC1C1CEEBCC}" presName="child1group" presStyleCnt="0"/>
      <dgm:spPr/>
    </dgm:pt>
    <dgm:pt modelId="{B416C07F-B01B-4EC8-A8D2-65DD8C80C261}" type="pres">
      <dgm:prSet presAssocID="{48EFA3E8-EBD7-4B19-8A4F-0EC1C1CEEBCC}" presName="child1" presStyleLbl="bgAcc1" presStyleIdx="0" presStyleCnt="4" custScaleX="104108" custScaleY="109477" custLinFactNeighborX="-30195" custLinFactNeighborY="5678"/>
      <dgm:spPr/>
    </dgm:pt>
    <dgm:pt modelId="{88CD0B7A-1CBF-4BDC-8532-A87F51AE1081}" type="pres">
      <dgm:prSet presAssocID="{48EFA3E8-EBD7-4B19-8A4F-0EC1C1CEEBCC}" presName="child1Text" presStyleLbl="bgAcc1" presStyleIdx="0" presStyleCnt="4">
        <dgm:presLayoutVars>
          <dgm:bulletEnabled val="1"/>
        </dgm:presLayoutVars>
      </dgm:prSet>
      <dgm:spPr/>
    </dgm:pt>
    <dgm:pt modelId="{E860CF13-0ED1-45F1-8D8C-40B146738F97}" type="pres">
      <dgm:prSet presAssocID="{48EFA3E8-EBD7-4B19-8A4F-0EC1C1CEEBCC}" presName="child2group" presStyleCnt="0"/>
      <dgm:spPr/>
    </dgm:pt>
    <dgm:pt modelId="{0F91C6B1-9424-42EB-8938-5B2225A3E97B}" type="pres">
      <dgm:prSet presAssocID="{48EFA3E8-EBD7-4B19-8A4F-0EC1C1CEEBCC}" presName="child2" presStyleLbl="bgAcc1" presStyleIdx="1" presStyleCnt="4" custScaleX="117997" custScaleY="112878" custLinFactNeighborX="21005" custLinFactNeighborY="8096"/>
      <dgm:spPr/>
    </dgm:pt>
    <dgm:pt modelId="{2B113B74-9065-4DB1-B326-16D1FE9B1C19}" type="pres">
      <dgm:prSet presAssocID="{48EFA3E8-EBD7-4B19-8A4F-0EC1C1CEEBCC}" presName="child2Text" presStyleLbl="bgAcc1" presStyleIdx="1" presStyleCnt="4">
        <dgm:presLayoutVars>
          <dgm:bulletEnabled val="1"/>
        </dgm:presLayoutVars>
      </dgm:prSet>
      <dgm:spPr/>
    </dgm:pt>
    <dgm:pt modelId="{888D37F3-1614-4302-8E2B-4527D16F6F69}" type="pres">
      <dgm:prSet presAssocID="{48EFA3E8-EBD7-4B19-8A4F-0EC1C1CEEBCC}" presName="child3group" presStyleCnt="0"/>
      <dgm:spPr/>
    </dgm:pt>
    <dgm:pt modelId="{B9658292-0E83-422C-B6E3-E6628EB712BA}" type="pres">
      <dgm:prSet presAssocID="{48EFA3E8-EBD7-4B19-8A4F-0EC1C1CEEBCC}" presName="child3" presStyleLbl="bgAcc1" presStyleIdx="2" presStyleCnt="4" custLinFactNeighborX="32052" custLinFactNeighborY="-16223"/>
      <dgm:spPr/>
    </dgm:pt>
    <dgm:pt modelId="{89B2866A-C0D4-418A-81B1-4DA88CA0FB37}" type="pres">
      <dgm:prSet presAssocID="{48EFA3E8-EBD7-4B19-8A4F-0EC1C1CEEBCC}" presName="child3Text" presStyleLbl="bgAcc1" presStyleIdx="2" presStyleCnt="4">
        <dgm:presLayoutVars>
          <dgm:bulletEnabled val="1"/>
        </dgm:presLayoutVars>
      </dgm:prSet>
      <dgm:spPr/>
    </dgm:pt>
    <dgm:pt modelId="{3AC68342-2080-4CE2-B203-6056BFFA5BAF}" type="pres">
      <dgm:prSet presAssocID="{48EFA3E8-EBD7-4B19-8A4F-0EC1C1CEEBCC}" presName="child4group" presStyleCnt="0"/>
      <dgm:spPr/>
    </dgm:pt>
    <dgm:pt modelId="{2323F661-AF3C-4522-AE77-5958DF693B9D}" type="pres">
      <dgm:prSet presAssocID="{48EFA3E8-EBD7-4B19-8A4F-0EC1C1CEEBCC}" presName="child4" presStyleLbl="bgAcc1" presStyleIdx="3" presStyleCnt="4" custScaleX="106585" custScaleY="119704" custLinFactNeighborX="-31028" custLinFactNeighborY="-6017"/>
      <dgm:spPr/>
    </dgm:pt>
    <dgm:pt modelId="{AF73FB88-148B-4CC9-85CF-88D6D1142ED5}" type="pres">
      <dgm:prSet presAssocID="{48EFA3E8-EBD7-4B19-8A4F-0EC1C1CEEBCC}" presName="child4Text" presStyleLbl="bgAcc1" presStyleIdx="3" presStyleCnt="4">
        <dgm:presLayoutVars>
          <dgm:bulletEnabled val="1"/>
        </dgm:presLayoutVars>
      </dgm:prSet>
      <dgm:spPr/>
    </dgm:pt>
    <dgm:pt modelId="{4A32099A-E17D-4F66-9126-8E036FDE896B}" type="pres">
      <dgm:prSet presAssocID="{48EFA3E8-EBD7-4B19-8A4F-0EC1C1CEEBCC}" presName="childPlaceholder" presStyleCnt="0"/>
      <dgm:spPr/>
    </dgm:pt>
    <dgm:pt modelId="{0ED99F52-9002-443A-83A7-D913EC589753}" type="pres">
      <dgm:prSet presAssocID="{48EFA3E8-EBD7-4B19-8A4F-0EC1C1CEEBCC}" presName="circle" presStyleCnt="0"/>
      <dgm:spPr/>
    </dgm:pt>
    <dgm:pt modelId="{4D311874-74B3-4325-81A4-5E972DA9E1ED}" type="pres">
      <dgm:prSet presAssocID="{48EFA3E8-EBD7-4B19-8A4F-0EC1C1CEEBCC}" presName="quadrant1" presStyleLbl="node1" presStyleIdx="0" presStyleCnt="4">
        <dgm:presLayoutVars>
          <dgm:chMax val="1"/>
          <dgm:bulletEnabled val="1"/>
        </dgm:presLayoutVars>
      </dgm:prSet>
      <dgm:spPr/>
    </dgm:pt>
    <dgm:pt modelId="{9ED4FB75-30D6-403E-AC00-0226E24C742C}" type="pres">
      <dgm:prSet presAssocID="{48EFA3E8-EBD7-4B19-8A4F-0EC1C1CEEBCC}" presName="quadrant2" presStyleLbl="node1" presStyleIdx="1" presStyleCnt="4">
        <dgm:presLayoutVars>
          <dgm:chMax val="1"/>
          <dgm:bulletEnabled val="1"/>
        </dgm:presLayoutVars>
      </dgm:prSet>
      <dgm:spPr/>
    </dgm:pt>
    <dgm:pt modelId="{B2AEEF28-C8DB-4924-8C3E-AAAB6015A27B}" type="pres">
      <dgm:prSet presAssocID="{48EFA3E8-EBD7-4B19-8A4F-0EC1C1CEEBCC}" presName="quadrant3" presStyleLbl="node1" presStyleIdx="2" presStyleCnt="4">
        <dgm:presLayoutVars>
          <dgm:chMax val="1"/>
          <dgm:bulletEnabled val="1"/>
        </dgm:presLayoutVars>
      </dgm:prSet>
      <dgm:spPr/>
    </dgm:pt>
    <dgm:pt modelId="{B2235E1C-EBD2-4627-B45E-E1F280F6B33A}" type="pres">
      <dgm:prSet presAssocID="{48EFA3E8-EBD7-4B19-8A4F-0EC1C1CEEBCC}" presName="quadrant4" presStyleLbl="node1" presStyleIdx="3" presStyleCnt="4">
        <dgm:presLayoutVars>
          <dgm:chMax val="1"/>
          <dgm:bulletEnabled val="1"/>
        </dgm:presLayoutVars>
      </dgm:prSet>
      <dgm:spPr/>
    </dgm:pt>
    <dgm:pt modelId="{DA0DBA51-A61C-48D1-8947-84B45008CA5E}" type="pres">
      <dgm:prSet presAssocID="{48EFA3E8-EBD7-4B19-8A4F-0EC1C1CEEBCC}" presName="quadrantPlaceholder" presStyleCnt="0"/>
      <dgm:spPr/>
    </dgm:pt>
    <dgm:pt modelId="{50FFD9F1-7CA5-4AAB-971B-1EC91B65E9FD}" type="pres">
      <dgm:prSet presAssocID="{48EFA3E8-EBD7-4B19-8A4F-0EC1C1CEEBCC}" presName="center1" presStyleLbl="fgShp" presStyleIdx="0" presStyleCnt="2"/>
      <dgm:spPr/>
    </dgm:pt>
    <dgm:pt modelId="{20E0CDE7-FDDC-467C-8AEE-D1908C248636}" type="pres">
      <dgm:prSet presAssocID="{48EFA3E8-EBD7-4B19-8A4F-0EC1C1CEEBCC}" presName="center2" presStyleLbl="fgShp" presStyleIdx="1" presStyleCnt="2"/>
      <dgm:spPr/>
    </dgm:pt>
  </dgm:ptLst>
  <dgm:cxnLst>
    <dgm:cxn modelId="{382AE404-BCE3-6D4C-8031-94B2F28E52FB}" srcId="{E37E76B7-FF28-4E0B-B589-84B3FD2874E0}" destId="{FDBA45DE-20BE-294E-83B6-91DA34C99A8B}" srcOrd="2" destOrd="0" parTransId="{62C76009-224A-0948-B62C-6F01FE6D6B57}" sibTransId="{97729290-217C-B74E-A25F-84ABD4324A48}"/>
    <dgm:cxn modelId="{1E26DB09-50AE-4213-A30B-2E35BA7DF3A5}" type="presOf" srcId="{1CDDEEC7-ED53-49E7-9C7B-D596019577BC}" destId="{B9658292-0E83-422C-B6E3-E6628EB712BA}" srcOrd="0" destOrd="0" presId="urn:microsoft.com/office/officeart/2005/8/layout/cycle4"/>
    <dgm:cxn modelId="{840D4E16-B6F1-430D-A972-CE9D16CDEA5B}" type="presOf" srcId="{48EFA3E8-EBD7-4B19-8A4F-0EC1C1CEEBCC}" destId="{F2103144-3100-495B-AD19-9EF46B13A1E4}" srcOrd="0" destOrd="0" presId="urn:microsoft.com/office/officeart/2005/8/layout/cycle4"/>
    <dgm:cxn modelId="{80BFF316-B2BC-EF4A-AAD4-D4A3D93038E1}" type="presOf" srcId="{27D53604-CDF5-814D-9EC4-4E4A029E5B06}" destId="{89B2866A-C0D4-418A-81B1-4DA88CA0FB37}" srcOrd="1" destOrd="1" presId="urn:microsoft.com/office/officeart/2005/8/layout/cycle4"/>
    <dgm:cxn modelId="{DBDEF71A-6FF7-4646-8258-2C4CEBF7B5A6}" srcId="{48EFA3E8-EBD7-4B19-8A4F-0EC1C1CEEBCC}" destId="{1A784AD5-364B-4A90-90FD-865F4F2BA18B}" srcOrd="1" destOrd="0" parTransId="{760A8275-DBF0-4057-B86B-D45DAD353ABB}" sibTransId="{DD341D78-BB20-49F5-8CCA-A89531E4C71C}"/>
    <dgm:cxn modelId="{FF22182D-1991-45EA-8642-C4B65B9E9F8E}" type="presOf" srcId="{FF5BFF48-BBA9-4DB7-9BDC-075DD0ECFD23}" destId="{B2235E1C-EBD2-4627-B45E-E1F280F6B33A}" srcOrd="0" destOrd="0" presId="urn:microsoft.com/office/officeart/2005/8/layout/cycle4"/>
    <dgm:cxn modelId="{1F935436-DC7F-1F47-86A1-AFD91A90F2C6}" type="presOf" srcId="{FDBA45DE-20BE-294E-83B6-91DA34C99A8B}" destId="{B416C07F-B01B-4EC8-A8D2-65DD8C80C261}" srcOrd="0" destOrd="2" presId="urn:microsoft.com/office/officeart/2005/8/layout/cycle4"/>
    <dgm:cxn modelId="{405A473F-8B6E-C845-87FE-95A31A05B1D9}" type="presOf" srcId="{3F540214-21E1-6848-AD27-9B54F4832B45}" destId="{0F91C6B1-9424-42EB-8938-5B2225A3E97B}" srcOrd="0" destOrd="1" presId="urn:microsoft.com/office/officeart/2005/8/layout/cycle4"/>
    <dgm:cxn modelId="{2B8D1541-211F-624F-B019-3FC88CC60588}" type="presOf" srcId="{3F540214-21E1-6848-AD27-9B54F4832B45}" destId="{2B113B74-9065-4DB1-B326-16D1FE9B1C19}" srcOrd="1" destOrd="1" presId="urn:microsoft.com/office/officeart/2005/8/layout/cycle4"/>
    <dgm:cxn modelId="{012F5944-9527-430B-A559-3D9A5C7B1B5F}" type="presOf" srcId="{1B5D06B7-5A3F-4C98-8C81-09B39ED0FF34}" destId="{89B2866A-C0D4-418A-81B1-4DA88CA0FB37}" srcOrd="1" destOrd="2" presId="urn:microsoft.com/office/officeart/2005/8/layout/cycle4"/>
    <dgm:cxn modelId="{EF3B8047-0D1C-CD40-81BF-9516496C24E2}" srcId="{1A784AD5-364B-4A90-90FD-865F4F2BA18B}" destId="{3F540214-21E1-6848-AD27-9B54F4832B45}" srcOrd="1" destOrd="0" parTransId="{73FA9921-32E1-8443-A9FC-CB6454639D73}" sibTransId="{05FE6BCC-6D4C-4045-A048-404A82826A20}"/>
    <dgm:cxn modelId="{CE91D949-1DC4-41FB-A464-1877FFF99EA7}" srcId="{E37E76B7-FF28-4E0B-B589-84B3FD2874E0}" destId="{0448A24F-9FC5-426F-83BC-46A7AC172238}" srcOrd="0" destOrd="0" parTransId="{AE1F15A2-CA52-48D6-9A1E-E9FEE9AE8E19}" sibTransId="{2DE2611D-3823-4327-8A0C-8B3EFF96193A}"/>
    <dgm:cxn modelId="{5640544B-72B8-4737-8A63-F5E83F182238}" type="presOf" srcId="{0448A24F-9FC5-426F-83BC-46A7AC172238}" destId="{88CD0B7A-1CBF-4BDC-8532-A87F51AE1081}" srcOrd="1" destOrd="0" presId="urn:microsoft.com/office/officeart/2005/8/layout/cycle4"/>
    <dgm:cxn modelId="{72B90051-9B3A-40B5-B19F-F140096302A7}" type="presOf" srcId="{1A784AD5-364B-4A90-90FD-865F4F2BA18B}" destId="{9ED4FB75-30D6-403E-AC00-0226E24C742C}" srcOrd="0" destOrd="0" presId="urn:microsoft.com/office/officeart/2005/8/layout/cycle4"/>
    <dgm:cxn modelId="{1B7AC26E-8BEC-0B40-A4DB-8C083FA02E04}" type="presOf" srcId="{BBE7F5D3-C672-1147-81AB-CEA5D11CD7C9}" destId="{88CD0B7A-1CBF-4BDC-8532-A87F51AE1081}" srcOrd="1" destOrd="1" presId="urn:microsoft.com/office/officeart/2005/8/layout/cycle4"/>
    <dgm:cxn modelId="{2B14D96E-3E62-8F46-90F9-F3A8954463EF}" type="presOf" srcId="{21BDA21E-A6AC-6741-A990-8C522C471003}" destId="{88CD0B7A-1CBF-4BDC-8532-A87F51AE1081}" srcOrd="1" destOrd="3" presId="urn:microsoft.com/office/officeart/2005/8/layout/cycle4"/>
    <dgm:cxn modelId="{3A219D6F-B61E-2144-8270-92764991D335}" srcId="{E37E76B7-FF28-4E0B-B589-84B3FD2874E0}" destId="{BBE7F5D3-C672-1147-81AB-CEA5D11CD7C9}" srcOrd="1" destOrd="0" parTransId="{1555455F-443D-9642-94DE-FB29BF5D9F83}" sibTransId="{56A5F1FA-F47C-3843-8158-E37F3C7560B8}"/>
    <dgm:cxn modelId="{3400728E-0FC6-46E0-98F7-9675BF7BE9CF}" srcId="{068E393B-9DEF-4104-9E2C-A6A8A7244EA7}" destId="{1CDDEEC7-ED53-49E7-9C7B-D596019577BC}" srcOrd="0" destOrd="0" parTransId="{325091D8-D4E0-4BC2-AC38-AAD5B7B16D3E}" sibTransId="{819D8A04-FE94-492A-B409-4EBE531ACCB1}"/>
    <dgm:cxn modelId="{E421B795-3300-4431-82B8-088E66296613}" type="presOf" srcId="{0448A24F-9FC5-426F-83BC-46A7AC172238}" destId="{B416C07F-B01B-4EC8-A8D2-65DD8C80C261}" srcOrd="0" destOrd="0" presId="urn:microsoft.com/office/officeart/2005/8/layout/cycle4"/>
    <dgm:cxn modelId="{CC08FE98-08DF-4172-A95B-7CDA5A737D8C}" srcId="{48EFA3E8-EBD7-4B19-8A4F-0EC1C1CEEBCC}" destId="{068E393B-9DEF-4104-9E2C-A6A8A7244EA7}" srcOrd="2" destOrd="0" parTransId="{93E157D3-C6AB-41AE-A4B1-0EC587A74D91}" sibTransId="{357F50E2-320B-4682-A4BF-9C2644BE574F}"/>
    <dgm:cxn modelId="{32F1F79C-9584-1D4C-94A1-C13C932E3791}" srcId="{068E393B-9DEF-4104-9E2C-A6A8A7244EA7}" destId="{27D53604-CDF5-814D-9EC4-4E4A029E5B06}" srcOrd="1" destOrd="0" parTransId="{F89BCAEB-F10C-5E43-8EDE-7638B2E51654}" sibTransId="{501F52F2-4AD4-1446-BFBB-2BCE3E1C3C61}"/>
    <dgm:cxn modelId="{EB5001A2-1C6F-4207-9C9D-C241CCFCEBD2}" srcId="{068E393B-9DEF-4104-9E2C-A6A8A7244EA7}" destId="{1B5D06B7-5A3F-4C98-8C81-09B39ED0FF34}" srcOrd="2" destOrd="0" parTransId="{8A2722BF-026D-4D1D-B061-72721DBDC8C9}" sibTransId="{A3031CDD-9E3E-41A0-98D7-9EF35F3161C6}"/>
    <dgm:cxn modelId="{74AD6FA5-B8EE-0F42-A4D4-3DB8FCE77DA9}" type="presOf" srcId="{27D53604-CDF5-814D-9EC4-4E4A029E5B06}" destId="{B9658292-0E83-422C-B6E3-E6628EB712BA}" srcOrd="0" destOrd="1" presId="urn:microsoft.com/office/officeart/2005/8/layout/cycle4"/>
    <dgm:cxn modelId="{63ACAFAA-AD81-4326-B678-0FD0D2FB6C49}" type="presOf" srcId="{E37E76B7-FF28-4E0B-B589-84B3FD2874E0}" destId="{4D311874-74B3-4325-81A4-5E972DA9E1ED}" srcOrd="0" destOrd="0" presId="urn:microsoft.com/office/officeart/2005/8/layout/cycle4"/>
    <dgm:cxn modelId="{6843D8AC-7A7A-AB45-B683-D09DCA58EE19}" type="presOf" srcId="{21BDA21E-A6AC-6741-A990-8C522C471003}" destId="{B416C07F-B01B-4EC8-A8D2-65DD8C80C261}" srcOrd="0" destOrd="3" presId="urn:microsoft.com/office/officeart/2005/8/layout/cycle4"/>
    <dgm:cxn modelId="{E3E926B8-C406-4A84-980F-62B61FAD099A}" type="presOf" srcId="{1B5D06B7-5A3F-4C98-8C81-09B39ED0FF34}" destId="{B9658292-0E83-422C-B6E3-E6628EB712BA}" srcOrd="0" destOrd="2" presId="urn:microsoft.com/office/officeart/2005/8/layout/cycle4"/>
    <dgm:cxn modelId="{296166B9-D1FA-4B54-8B4E-BF369115B3CD}" type="presOf" srcId="{1CDDEEC7-ED53-49E7-9C7B-D596019577BC}" destId="{89B2866A-C0D4-418A-81B1-4DA88CA0FB37}" srcOrd="1" destOrd="0" presId="urn:microsoft.com/office/officeart/2005/8/layout/cycle4"/>
    <dgm:cxn modelId="{41A082C9-F509-4EA1-B98E-9DBB59A2A95C}" type="presOf" srcId="{A2A83468-E847-4ABF-B201-9E8686CEDFEF}" destId="{2323F661-AF3C-4522-AE77-5958DF693B9D}" srcOrd="0" destOrd="0" presId="urn:microsoft.com/office/officeart/2005/8/layout/cycle4"/>
    <dgm:cxn modelId="{C74B5DCA-E99F-411D-8F8A-3A62245565A9}" type="presOf" srcId="{F47241FE-AE62-4538-909B-F44C1925DFD1}" destId="{0F91C6B1-9424-42EB-8938-5B2225A3E97B}" srcOrd="0" destOrd="0" presId="urn:microsoft.com/office/officeart/2005/8/layout/cycle4"/>
    <dgm:cxn modelId="{E23C64CE-DD65-4EA8-8BE2-C13784F93596}" type="presOf" srcId="{F47241FE-AE62-4538-909B-F44C1925DFD1}" destId="{2B113B74-9065-4DB1-B326-16D1FE9B1C19}" srcOrd="1" destOrd="0" presId="urn:microsoft.com/office/officeart/2005/8/layout/cycle4"/>
    <dgm:cxn modelId="{1D98A9D5-D1CB-4C3A-8944-AEA354329AB3}" type="presOf" srcId="{068E393B-9DEF-4104-9E2C-A6A8A7244EA7}" destId="{B2AEEF28-C8DB-4924-8C3E-AAAB6015A27B}" srcOrd="0" destOrd="0" presId="urn:microsoft.com/office/officeart/2005/8/layout/cycle4"/>
    <dgm:cxn modelId="{4EEB4CD9-DF93-4C5E-945F-95899A4F988A}" srcId="{48EFA3E8-EBD7-4B19-8A4F-0EC1C1CEEBCC}" destId="{E37E76B7-FF28-4E0B-B589-84B3FD2874E0}" srcOrd="0" destOrd="0" parTransId="{72D81DDE-ED27-44C6-8ADC-E3A3297B8541}" sibTransId="{9A8760A1-5C0E-4D30-8AAF-008FE716E5CC}"/>
    <dgm:cxn modelId="{00D04BDA-6909-AD41-B217-69AD3221B1A2}" type="presOf" srcId="{FDBA45DE-20BE-294E-83B6-91DA34C99A8B}" destId="{88CD0B7A-1CBF-4BDC-8532-A87F51AE1081}" srcOrd="1" destOrd="2" presId="urn:microsoft.com/office/officeart/2005/8/layout/cycle4"/>
    <dgm:cxn modelId="{5E2165DC-5F91-DA45-AA9E-8566B845A4A4}" type="presOf" srcId="{BBE7F5D3-C672-1147-81AB-CEA5D11CD7C9}" destId="{B416C07F-B01B-4EC8-A8D2-65DD8C80C261}" srcOrd="0" destOrd="1" presId="urn:microsoft.com/office/officeart/2005/8/layout/cycle4"/>
    <dgm:cxn modelId="{BB0E9CE0-60E4-4AD0-A1CE-0B8602CBBDB2}" srcId="{1A784AD5-364B-4A90-90FD-865F4F2BA18B}" destId="{F47241FE-AE62-4538-909B-F44C1925DFD1}" srcOrd="0" destOrd="0" parTransId="{931246AE-B95E-4776-B231-ABE2347EE33A}" sibTransId="{1136B3F9-1E18-49DF-9E37-5A705805858A}"/>
    <dgm:cxn modelId="{5F8723E3-B60E-446F-A879-37A51E3D7AE2}" srcId="{FF5BFF48-BBA9-4DB7-9BDC-075DD0ECFD23}" destId="{A2A83468-E847-4ABF-B201-9E8686CEDFEF}" srcOrd="0" destOrd="0" parTransId="{01CBD17E-89F6-47A2-B43A-287BB21A57FC}" sibTransId="{E7BC0830-2CC3-4C74-A81A-CAD8956E1719}"/>
    <dgm:cxn modelId="{92C11BE8-39D7-F746-B318-C7DBF0BA30BC}" srcId="{E37E76B7-FF28-4E0B-B589-84B3FD2874E0}" destId="{21BDA21E-A6AC-6741-A990-8C522C471003}" srcOrd="3" destOrd="0" parTransId="{6ED8FFDB-DAE8-FD44-9036-7A26CF6E7845}" sibTransId="{8C27A247-6B44-3C41-A6A1-0E84520F1569}"/>
    <dgm:cxn modelId="{A50172F0-63E8-445F-AB83-52D99247761A}" srcId="{48EFA3E8-EBD7-4B19-8A4F-0EC1C1CEEBCC}" destId="{FF5BFF48-BBA9-4DB7-9BDC-075DD0ECFD23}" srcOrd="3" destOrd="0" parTransId="{E19CD8BE-7C4F-4FA9-BF94-82F32FCF7F35}" sibTransId="{5E06961E-AF7C-4516-90CD-AF5269DEE4CC}"/>
    <dgm:cxn modelId="{C07DD6F9-167C-4C3C-9BA6-0F0818E31C65}" type="presOf" srcId="{A2A83468-E847-4ABF-B201-9E8686CEDFEF}" destId="{AF73FB88-148B-4CC9-85CF-88D6D1142ED5}" srcOrd="1" destOrd="0" presId="urn:microsoft.com/office/officeart/2005/8/layout/cycle4"/>
    <dgm:cxn modelId="{8D17CDC0-64B7-4366-8FD7-9F96FB618D6C}" type="presParOf" srcId="{F2103144-3100-495B-AD19-9EF46B13A1E4}" destId="{20173369-85D8-4BD4-A40D-6E502FB4639A}" srcOrd="0" destOrd="0" presId="urn:microsoft.com/office/officeart/2005/8/layout/cycle4"/>
    <dgm:cxn modelId="{797260E5-4D95-4D76-81AC-118900E908D8}" type="presParOf" srcId="{20173369-85D8-4BD4-A40D-6E502FB4639A}" destId="{FAC6E411-14F6-46CD-823C-4F42300C11A2}" srcOrd="0" destOrd="0" presId="urn:microsoft.com/office/officeart/2005/8/layout/cycle4"/>
    <dgm:cxn modelId="{F5649926-7F40-4BEE-A286-EE0978F8FED8}" type="presParOf" srcId="{FAC6E411-14F6-46CD-823C-4F42300C11A2}" destId="{B416C07F-B01B-4EC8-A8D2-65DD8C80C261}" srcOrd="0" destOrd="0" presId="urn:microsoft.com/office/officeart/2005/8/layout/cycle4"/>
    <dgm:cxn modelId="{98DCE8C3-5E42-4A96-9D84-854B3057A221}" type="presParOf" srcId="{FAC6E411-14F6-46CD-823C-4F42300C11A2}" destId="{88CD0B7A-1CBF-4BDC-8532-A87F51AE1081}" srcOrd="1" destOrd="0" presId="urn:microsoft.com/office/officeart/2005/8/layout/cycle4"/>
    <dgm:cxn modelId="{61DC86D3-E5FD-4A2E-987E-2A2EFCC97767}" type="presParOf" srcId="{20173369-85D8-4BD4-A40D-6E502FB4639A}" destId="{E860CF13-0ED1-45F1-8D8C-40B146738F97}" srcOrd="1" destOrd="0" presId="urn:microsoft.com/office/officeart/2005/8/layout/cycle4"/>
    <dgm:cxn modelId="{71CFC346-D334-4786-9DE2-EE486BA9019E}" type="presParOf" srcId="{E860CF13-0ED1-45F1-8D8C-40B146738F97}" destId="{0F91C6B1-9424-42EB-8938-5B2225A3E97B}" srcOrd="0" destOrd="0" presId="urn:microsoft.com/office/officeart/2005/8/layout/cycle4"/>
    <dgm:cxn modelId="{5472E986-4D55-4279-9F5B-E7958A3A0F22}" type="presParOf" srcId="{E860CF13-0ED1-45F1-8D8C-40B146738F97}" destId="{2B113B74-9065-4DB1-B326-16D1FE9B1C19}" srcOrd="1" destOrd="0" presId="urn:microsoft.com/office/officeart/2005/8/layout/cycle4"/>
    <dgm:cxn modelId="{51CBBEC0-8085-4C72-AE73-4C769632C459}" type="presParOf" srcId="{20173369-85D8-4BD4-A40D-6E502FB4639A}" destId="{888D37F3-1614-4302-8E2B-4527D16F6F69}" srcOrd="2" destOrd="0" presId="urn:microsoft.com/office/officeart/2005/8/layout/cycle4"/>
    <dgm:cxn modelId="{B9F43664-0F11-44C9-81D9-2B35C86B8EE4}" type="presParOf" srcId="{888D37F3-1614-4302-8E2B-4527D16F6F69}" destId="{B9658292-0E83-422C-B6E3-E6628EB712BA}" srcOrd="0" destOrd="0" presId="urn:microsoft.com/office/officeart/2005/8/layout/cycle4"/>
    <dgm:cxn modelId="{EAB0F7C0-B7B2-4656-A5EA-FBE2DFB87EFF}" type="presParOf" srcId="{888D37F3-1614-4302-8E2B-4527D16F6F69}" destId="{89B2866A-C0D4-418A-81B1-4DA88CA0FB37}" srcOrd="1" destOrd="0" presId="urn:microsoft.com/office/officeart/2005/8/layout/cycle4"/>
    <dgm:cxn modelId="{4325C7A2-4F4F-4F07-9C11-3D9777DD088C}" type="presParOf" srcId="{20173369-85D8-4BD4-A40D-6E502FB4639A}" destId="{3AC68342-2080-4CE2-B203-6056BFFA5BAF}" srcOrd="3" destOrd="0" presId="urn:microsoft.com/office/officeart/2005/8/layout/cycle4"/>
    <dgm:cxn modelId="{A7C12703-711E-42CE-ABF4-BB5C07B640D7}" type="presParOf" srcId="{3AC68342-2080-4CE2-B203-6056BFFA5BAF}" destId="{2323F661-AF3C-4522-AE77-5958DF693B9D}" srcOrd="0" destOrd="0" presId="urn:microsoft.com/office/officeart/2005/8/layout/cycle4"/>
    <dgm:cxn modelId="{1E692491-DC3F-4A62-A316-F9A2EBD8A39B}" type="presParOf" srcId="{3AC68342-2080-4CE2-B203-6056BFFA5BAF}" destId="{AF73FB88-148B-4CC9-85CF-88D6D1142ED5}" srcOrd="1" destOrd="0" presId="urn:microsoft.com/office/officeart/2005/8/layout/cycle4"/>
    <dgm:cxn modelId="{53018641-A9F8-4F08-BF5B-6483D313FE85}" type="presParOf" srcId="{20173369-85D8-4BD4-A40D-6E502FB4639A}" destId="{4A32099A-E17D-4F66-9126-8E036FDE896B}" srcOrd="4" destOrd="0" presId="urn:microsoft.com/office/officeart/2005/8/layout/cycle4"/>
    <dgm:cxn modelId="{E8FC5344-0C55-4193-9188-C9513B37259B}" type="presParOf" srcId="{F2103144-3100-495B-AD19-9EF46B13A1E4}" destId="{0ED99F52-9002-443A-83A7-D913EC589753}" srcOrd="1" destOrd="0" presId="urn:microsoft.com/office/officeart/2005/8/layout/cycle4"/>
    <dgm:cxn modelId="{139627BF-8659-495E-A4AD-E0CF025FCB23}" type="presParOf" srcId="{0ED99F52-9002-443A-83A7-D913EC589753}" destId="{4D311874-74B3-4325-81A4-5E972DA9E1ED}" srcOrd="0" destOrd="0" presId="urn:microsoft.com/office/officeart/2005/8/layout/cycle4"/>
    <dgm:cxn modelId="{501A2F2D-3F39-48BB-A387-E9B5862D7323}" type="presParOf" srcId="{0ED99F52-9002-443A-83A7-D913EC589753}" destId="{9ED4FB75-30D6-403E-AC00-0226E24C742C}" srcOrd="1" destOrd="0" presId="urn:microsoft.com/office/officeart/2005/8/layout/cycle4"/>
    <dgm:cxn modelId="{A0A571CF-FF2B-4561-BE1B-59FC1B4DBC20}" type="presParOf" srcId="{0ED99F52-9002-443A-83A7-D913EC589753}" destId="{B2AEEF28-C8DB-4924-8C3E-AAAB6015A27B}" srcOrd="2" destOrd="0" presId="urn:microsoft.com/office/officeart/2005/8/layout/cycle4"/>
    <dgm:cxn modelId="{D592D87D-47CC-47C7-9231-06946AEB1EF6}" type="presParOf" srcId="{0ED99F52-9002-443A-83A7-D913EC589753}" destId="{B2235E1C-EBD2-4627-B45E-E1F280F6B33A}" srcOrd="3" destOrd="0" presId="urn:microsoft.com/office/officeart/2005/8/layout/cycle4"/>
    <dgm:cxn modelId="{6C4249CB-8304-42FA-A446-6337861E6DC3}" type="presParOf" srcId="{0ED99F52-9002-443A-83A7-D913EC589753}" destId="{DA0DBA51-A61C-48D1-8947-84B45008CA5E}" srcOrd="4" destOrd="0" presId="urn:microsoft.com/office/officeart/2005/8/layout/cycle4"/>
    <dgm:cxn modelId="{695EDE28-9D29-4361-9D2F-1A09E0D057CE}" type="presParOf" srcId="{F2103144-3100-495B-AD19-9EF46B13A1E4}" destId="{50FFD9F1-7CA5-4AAB-971B-1EC91B65E9FD}" srcOrd="2" destOrd="0" presId="urn:microsoft.com/office/officeart/2005/8/layout/cycle4"/>
    <dgm:cxn modelId="{70FBC7D0-FFD5-4C8D-BBCB-AEC6A8501DD4}" type="presParOf" srcId="{F2103144-3100-495B-AD19-9EF46B13A1E4}" destId="{20E0CDE7-FDDC-467C-8AEE-D1908C248636}"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72F0CA0-17A8-DC4E-8C59-EEEA5A9913B2}" type="doc">
      <dgm:prSet loTypeId="urn:microsoft.com/office/officeart/2005/8/layout/cycle5" loCatId="" qsTypeId="urn:microsoft.com/office/officeart/2005/8/quickstyle/simple4" qsCatId="simple" csTypeId="urn:microsoft.com/office/officeart/2005/8/colors/accent1_2" csCatId="accent1" phldr="1"/>
      <dgm:spPr/>
      <dgm:t>
        <a:bodyPr/>
        <a:lstStyle/>
        <a:p>
          <a:endParaRPr lang="en-US"/>
        </a:p>
      </dgm:t>
    </dgm:pt>
    <dgm:pt modelId="{CEE9C1FF-A23D-0D42-8EBD-AA32307E969E}">
      <dgm:prSet phldrT="[Text]"/>
      <dgm:spPr/>
      <dgm:t>
        <a:bodyPr/>
        <a:lstStyle/>
        <a:p>
          <a:r>
            <a:rPr lang="en-US" dirty="0"/>
            <a:t> Powerful sense of relief </a:t>
          </a:r>
        </a:p>
      </dgm:t>
    </dgm:pt>
    <dgm:pt modelId="{DD7C406F-D4CA-3F42-A457-58746CB4EA33}" type="parTrans" cxnId="{8CEAA4A4-2ED7-D448-88C5-A4E1626F6B15}">
      <dgm:prSet/>
      <dgm:spPr/>
      <dgm:t>
        <a:bodyPr/>
        <a:lstStyle/>
        <a:p>
          <a:endParaRPr lang="en-US"/>
        </a:p>
      </dgm:t>
    </dgm:pt>
    <dgm:pt modelId="{368B71FB-FA7A-9040-91D4-E3BE1DA08B30}" type="sibTrans" cxnId="{8CEAA4A4-2ED7-D448-88C5-A4E1626F6B15}">
      <dgm:prSet/>
      <dgm:spPr/>
      <dgm:t>
        <a:bodyPr/>
        <a:lstStyle/>
        <a:p>
          <a:endParaRPr lang="en-US"/>
        </a:p>
      </dgm:t>
    </dgm:pt>
    <dgm:pt modelId="{19BD1657-F112-2042-BC93-1DDD4E2A335E}">
      <dgm:prSet phldrT="[Text]"/>
      <dgm:spPr/>
      <dgm:t>
        <a:bodyPr/>
        <a:lstStyle/>
        <a:p>
          <a:r>
            <a:rPr lang="en-US" dirty="0"/>
            <a:t>Thinking about school; scary thoughts an images; being laughed at when got something wrong</a:t>
          </a:r>
        </a:p>
      </dgm:t>
    </dgm:pt>
    <dgm:pt modelId="{A56FC9E9-1CDC-DD41-AD84-333C2031EECC}" type="parTrans" cxnId="{90FF5686-7696-ED44-8391-0DFE241983B5}">
      <dgm:prSet/>
      <dgm:spPr/>
      <dgm:t>
        <a:bodyPr/>
        <a:lstStyle/>
        <a:p>
          <a:endParaRPr lang="en-US"/>
        </a:p>
      </dgm:t>
    </dgm:pt>
    <dgm:pt modelId="{6DB4C3B1-2E1D-B544-AAE4-3BF0A07F4783}" type="sibTrans" cxnId="{90FF5686-7696-ED44-8391-0DFE241983B5}">
      <dgm:prSet/>
      <dgm:spPr/>
      <dgm:t>
        <a:bodyPr/>
        <a:lstStyle/>
        <a:p>
          <a:endParaRPr lang="en-US"/>
        </a:p>
      </dgm:t>
    </dgm:pt>
    <dgm:pt modelId="{F8182E9C-4F47-F74E-A8E9-1BFF4B17C56C}">
      <dgm:prSet phldrT="[Text]"/>
      <dgm:spPr/>
      <dgm:t>
        <a:bodyPr/>
        <a:lstStyle/>
        <a:p>
          <a:r>
            <a:rPr lang="en-US" dirty="0"/>
            <a:t>Physical feelings of anxiety (shaking); sense of doom. </a:t>
          </a:r>
          <a:r>
            <a:rPr lang="en-US" i="1" dirty="0"/>
            <a:t>“all my scary fears will come true”.</a:t>
          </a:r>
        </a:p>
      </dgm:t>
    </dgm:pt>
    <dgm:pt modelId="{D5E56D1D-D3D3-7C41-9FBE-A24262F254D5}" type="parTrans" cxnId="{BE73C8B8-0381-DC4E-B006-9E3C7D45CE6B}">
      <dgm:prSet/>
      <dgm:spPr/>
      <dgm:t>
        <a:bodyPr/>
        <a:lstStyle/>
        <a:p>
          <a:endParaRPr lang="en-US"/>
        </a:p>
      </dgm:t>
    </dgm:pt>
    <dgm:pt modelId="{61D34C43-E6C4-FF47-B7C9-19AE1B75B9B2}" type="sibTrans" cxnId="{BE73C8B8-0381-DC4E-B006-9E3C7D45CE6B}">
      <dgm:prSet/>
      <dgm:spPr/>
      <dgm:t>
        <a:bodyPr/>
        <a:lstStyle/>
        <a:p>
          <a:endParaRPr lang="en-US"/>
        </a:p>
      </dgm:t>
    </dgm:pt>
    <dgm:pt modelId="{A622321C-0DE0-094B-8217-8DF7D1A776B6}">
      <dgm:prSet phldrT="[Text]"/>
      <dgm:spPr/>
      <dgm:t>
        <a:bodyPr/>
        <a:lstStyle/>
        <a:p>
          <a:r>
            <a:rPr lang="en-US" dirty="0"/>
            <a:t>Increased physical feelings of anxiety. Decide not to go to school (avoidance)</a:t>
          </a:r>
        </a:p>
      </dgm:t>
    </dgm:pt>
    <dgm:pt modelId="{DEF777C5-896A-5646-A7C8-F928DF89AD5B}" type="parTrans" cxnId="{719E1C08-8DFA-D043-BE66-BBCA08D5355F}">
      <dgm:prSet/>
      <dgm:spPr/>
      <dgm:t>
        <a:bodyPr/>
        <a:lstStyle/>
        <a:p>
          <a:endParaRPr lang="en-US"/>
        </a:p>
      </dgm:t>
    </dgm:pt>
    <dgm:pt modelId="{68F02037-964B-A648-B78F-5065297BA0EF}" type="sibTrans" cxnId="{719E1C08-8DFA-D043-BE66-BBCA08D5355F}">
      <dgm:prSet/>
      <dgm:spPr/>
      <dgm:t>
        <a:bodyPr/>
        <a:lstStyle/>
        <a:p>
          <a:endParaRPr lang="en-US"/>
        </a:p>
      </dgm:t>
    </dgm:pt>
    <dgm:pt modelId="{FF9E4078-384C-A447-8E99-B08011726644}">
      <dgm:prSet phldrT="[Text]"/>
      <dgm:spPr/>
      <dgm:t>
        <a:bodyPr/>
        <a:lstStyle/>
        <a:p>
          <a:r>
            <a:rPr lang="en-US" dirty="0"/>
            <a:t>Decrease in negative thoughts and physical feelings.</a:t>
          </a:r>
        </a:p>
      </dgm:t>
    </dgm:pt>
    <dgm:pt modelId="{787F2A72-4D16-3A4E-AB52-721776382BA5}" type="parTrans" cxnId="{458AA779-6019-5040-A4E0-871810A462FB}">
      <dgm:prSet/>
      <dgm:spPr/>
      <dgm:t>
        <a:bodyPr/>
        <a:lstStyle/>
        <a:p>
          <a:endParaRPr lang="en-US"/>
        </a:p>
      </dgm:t>
    </dgm:pt>
    <dgm:pt modelId="{91A65FFB-98D5-0C4C-B243-518829EF81AD}" type="sibTrans" cxnId="{458AA779-6019-5040-A4E0-871810A462FB}">
      <dgm:prSet/>
      <dgm:spPr/>
      <dgm:t>
        <a:bodyPr/>
        <a:lstStyle/>
        <a:p>
          <a:endParaRPr lang="en-US"/>
        </a:p>
      </dgm:t>
    </dgm:pt>
    <dgm:pt modelId="{B1CA9F01-B64B-6846-80AD-038751ED112E}" type="pres">
      <dgm:prSet presAssocID="{172F0CA0-17A8-DC4E-8C59-EEEA5A9913B2}" presName="cycle" presStyleCnt="0">
        <dgm:presLayoutVars>
          <dgm:dir/>
          <dgm:resizeHandles val="exact"/>
        </dgm:presLayoutVars>
      </dgm:prSet>
      <dgm:spPr/>
    </dgm:pt>
    <dgm:pt modelId="{602B0FD5-389B-864A-A9C7-4E51EBDABC12}" type="pres">
      <dgm:prSet presAssocID="{CEE9C1FF-A23D-0D42-8EBD-AA32307E969E}" presName="node" presStyleLbl="node1" presStyleIdx="0" presStyleCnt="5" custScaleX="110214" custScaleY="131749">
        <dgm:presLayoutVars>
          <dgm:bulletEnabled val="1"/>
        </dgm:presLayoutVars>
      </dgm:prSet>
      <dgm:spPr/>
    </dgm:pt>
    <dgm:pt modelId="{B2A01EF7-ED70-C840-BF64-CF66EA34CA94}" type="pres">
      <dgm:prSet presAssocID="{CEE9C1FF-A23D-0D42-8EBD-AA32307E969E}" presName="spNode" presStyleCnt="0"/>
      <dgm:spPr/>
    </dgm:pt>
    <dgm:pt modelId="{A59C6335-4CFA-7C45-ADA6-A4EC8D99ADF1}" type="pres">
      <dgm:prSet presAssocID="{368B71FB-FA7A-9040-91D4-E3BE1DA08B30}" presName="sibTrans" presStyleLbl="sibTrans1D1" presStyleIdx="0" presStyleCnt="5"/>
      <dgm:spPr/>
    </dgm:pt>
    <dgm:pt modelId="{1792A2F9-AF48-594D-8708-33D2551D9AA8}" type="pres">
      <dgm:prSet presAssocID="{19BD1657-F112-2042-BC93-1DDD4E2A335E}" presName="node" presStyleLbl="node1" presStyleIdx="1" presStyleCnt="5" custScaleX="174767" custScaleY="129320">
        <dgm:presLayoutVars>
          <dgm:bulletEnabled val="1"/>
        </dgm:presLayoutVars>
      </dgm:prSet>
      <dgm:spPr/>
    </dgm:pt>
    <dgm:pt modelId="{3F87FF26-90BB-104F-BF21-227A9FF30E21}" type="pres">
      <dgm:prSet presAssocID="{19BD1657-F112-2042-BC93-1DDD4E2A335E}" presName="spNode" presStyleCnt="0"/>
      <dgm:spPr/>
    </dgm:pt>
    <dgm:pt modelId="{AA54972C-733D-8249-AA5E-9FAF3BA22DCA}" type="pres">
      <dgm:prSet presAssocID="{6DB4C3B1-2E1D-B544-AAE4-3BF0A07F4783}" presName="sibTrans" presStyleLbl="sibTrans1D1" presStyleIdx="1" presStyleCnt="5"/>
      <dgm:spPr/>
    </dgm:pt>
    <dgm:pt modelId="{B831FF46-8D19-E540-ACFD-4CB09984601D}" type="pres">
      <dgm:prSet presAssocID="{F8182E9C-4F47-F74E-A8E9-1BFF4B17C56C}" presName="node" presStyleLbl="node1" presStyleIdx="2" presStyleCnt="5" custScaleX="147665" custScaleY="110736" custRadScaleRad="101006" custRadScaleInc="-120311">
        <dgm:presLayoutVars>
          <dgm:bulletEnabled val="1"/>
        </dgm:presLayoutVars>
      </dgm:prSet>
      <dgm:spPr/>
    </dgm:pt>
    <dgm:pt modelId="{CB91245D-D1C2-1A4A-BBEF-C829BA26955B}" type="pres">
      <dgm:prSet presAssocID="{F8182E9C-4F47-F74E-A8E9-1BFF4B17C56C}" presName="spNode" presStyleCnt="0"/>
      <dgm:spPr/>
    </dgm:pt>
    <dgm:pt modelId="{11531DD9-BF37-CC4E-B991-B60FEE12A97A}" type="pres">
      <dgm:prSet presAssocID="{61D34C43-E6C4-FF47-B7C9-19AE1B75B9B2}" presName="sibTrans" presStyleLbl="sibTrans1D1" presStyleIdx="2" presStyleCnt="5"/>
      <dgm:spPr/>
    </dgm:pt>
    <dgm:pt modelId="{5DBAA8DF-7B84-DB4D-A07F-143B33B612EA}" type="pres">
      <dgm:prSet presAssocID="{A622321C-0DE0-094B-8217-8DF7D1A776B6}" presName="node" presStyleLbl="node1" presStyleIdx="3" presStyleCnt="5" custScaleX="148429" custScaleY="111856" custRadScaleRad="74719" custRadScaleInc="85622">
        <dgm:presLayoutVars>
          <dgm:bulletEnabled val="1"/>
        </dgm:presLayoutVars>
      </dgm:prSet>
      <dgm:spPr/>
    </dgm:pt>
    <dgm:pt modelId="{2CA60658-BE8D-A344-8E27-122D5459BF12}" type="pres">
      <dgm:prSet presAssocID="{A622321C-0DE0-094B-8217-8DF7D1A776B6}" presName="spNode" presStyleCnt="0"/>
      <dgm:spPr/>
    </dgm:pt>
    <dgm:pt modelId="{9296AEF2-272D-1945-97F9-BE31D7E6412E}" type="pres">
      <dgm:prSet presAssocID="{68F02037-964B-A648-B78F-5065297BA0EF}" presName="sibTrans" presStyleLbl="sibTrans1D1" presStyleIdx="3" presStyleCnt="5"/>
      <dgm:spPr/>
    </dgm:pt>
    <dgm:pt modelId="{D5202CD5-61E7-7846-90A8-DC0CDE1C8A1A}" type="pres">
      <dgm:prSet presAssocID="{FF9E4078-384C-A447-8E99-B08011726644}" presName="node" presStyleLbl="node1" presStyleIdx="4" presStyleCnt="5">
        <dgm:presLayoutVars>
          <dgm:bulletEnabled val="1"/>
        </dgm:presLayoutVars>
      </dgm:prSet>
      <dgm:spPr/>
    </dgm:pt>
    <dgm:pt modelId="{1E4242E1-661E-2A4C-8A26-A0675A5F2A45}" type="pres">
      <dgm:prSet presAssocID="{FF9E4078-384C-A447-8E99-B08011726644}" presName="spNode" presStyleCnt="0"/>
      <dgm:spPr/>
    </dgm:pt>
    <dgm:pt modelId="{F999A341-F6EA-E148-A49C-DE964823BE62}" type="pres">
      <dgm:prSet presAssocID="{91A65FFB-98D5-0C4C-B243-518829EF81AD}" presName="sibTrans" presStyleLbl="sibTrans1D1" presStyleIdx="4" presStyleCnt="5"/>
      <dgm:spPr/>
    </dgm:pt>
  </dgm:ptLst>
  <dgm:cxnLst>
    <dgm:cxn modelId="{719E1C08-8DFA-D043-BE66-BBCA08D5355F}" srcId="{172F0CA0-17A8-DC4E-8C59-EEEA5A9913B2}" destId="{A622321C-0DE0-094B-8217-8DF7D1A776B6}" srcOrd="3" destOrd="0" parTransId="{DEF777C5-896A-5646-A7C8-F928DF89AD5B}" sibTransId="{68F02037-964B-A648-B78F-5065297BA0EF}"/>
    <dgm:cxn modelId="{8B1F1C10-0D5A-D641-8979-962B7CB8BF80}" type="presOf" srcId="{61D34C43-E6C4-FF47-B7C9-19AE1B75B9B2}" destId="{11531DD9-BF37-CC4E-B991-B60FEE12A97A}" srcOrd="0" destOrd="0" presId="urn:microsoft.com/office/officeart/2005/8/layout/cycle5"/>
    <dgm:cxn modelId="{70A70711-E77A-2746-8E24-833826693CFD}" type="presOf" srcId="{19BD1657-F112-2042-BC93-1DDD4E2A335E}" destId="{1792A2F9-AF48-594D-8708-33D2551D9AA8}" srcOrd="0" destOrd="0" presId="urn:microsoft.com/office/officeart/2005/8/layout/cycle5"/>
    <dgm:cxn modelId="{AFE2AE19-C568-3C46-90B0-54B785180E09}" type="presOf" srcId="{F8182E9C-4F47-F74E-A8E9-1BFF4B17C56C}" destId="{B831FF46-8D19-E540-ACFD-4CB09984601D}" srcOrd="0" destOrd="0" presId="urn:microsoft.com/office/officeart/2005/8/layout/cycle5"/>
    <dgm:cxn modelId="{1614A92E-F8E4-E64E-83DC-8DCC2A4FA821}" type="presOf" srcId="{368B71FB-FA7A-9040-91D4-E3BE1DA08B30}" destId="{A59C6335-4CFA-7C45-ADA6-A4EC8D99ADF1}" srcOrd="0" destOrd="0" presId="urn:microsoft.com/office/officeart/2005/8/layout/cycle5"/>
    <dgm:cxn modelId="{EBCAB572-FBB3-5D49-8F47-42DFFFC17362}" type="presOf" srcId="{6DB4C3B1-2E1D-B544-AAE4-3BF0A07F4783}" destId="{AA54972C-733D-8249-AA5E-9FAF3BA22DCA}" srcOrd="0" destOrd="0" presId="urn:microsoft.com/office/officeart/2005/8/layout/cycle5"/>
    <dgm:cxn modelId="{348F5576-34DD-7543-9B71-AD093DE4BEBE}" type="presOf" srcId="{A622321C-0DE0-094B-8217-8DF7D1A776B6}" destId="{5DBAA8DF-7B84-DB4D-A07F-143B33B612EA}" srcOrd="0" destOrd="0" presId="urn:microsoft.com/office/officeart/2005/8/layout/cycle5"/>
    <dgm:cxn modelId="{458AA779-6019-5040-A4E0-871810A462FB}" srcId="{172F0CA0-17A8-DC4E-8C59-EEEA5A9913B2}" destId="{FF9E4078-384C-A447-8E99-B08011726644}" srcOrd="4" destOrd="0" parTransId="{787F2A72-4D16-3A4E-AB52-721776382BA5}" sibTransId="{91A65FFB-98D5-0C4C-B243-518829EF81AD}"/>
    <dgm:cxn modelId="{A167D27E-2A72-9D40-93D2-5F7CC50B4F20}" type="presOf" srcId="{68F02037-964B-A648-B78F-5065297BA0EF}" destId="{9296AEF2-272D-1945-97F9-BE31D7E6412E}" srcOrd="0" destOrd="0" presId="urn:microsoft.com/office/officeart/2005/8/layout/cycle5"/>
    <dgm:cxn modelId="{90FF5686-7696-ED44-8391-0DFE241983B5}" srcId="{172F0CA0-17A8-DC4E-8C59-EEEA5A9913B2}" destId="{19BD1657-F112-2042-BC93-1DDD4E2A335E}" srcOrd="1" destOrd="0" parTransId="{A56FC9E9-1CDC-DD41-AD84-333C2031EECC}" sibTransId="{6DB4C3B1-2E1D-B544-AAE4-3BF0A07F4783}"/>
    <dgm:cxn modelId="{2184398E-846D-E649-B794-2CB6714DDE0A}" type="presOf" srcId="{172F0CA0-17A8-DC4E-8C59-EEEA5A9913B2}" destId="{B1CA9F01-B64B-6846-80AD-038751ED112E}" srcOrd="0" destOrd="0" presId="urn:microsoft.com/office/officeart/2005/8/layout/cycle5"/>
    <dgm:cxn modelId="{C0DF849D-0542-9E4C-9CE4-37CDA6B87598}" type="presOf" srcId="{91A65FFB-98D5-0C4C-B243-518829EF81AD}" destId="{F999A341-F6EA-E148-A49C-DE964823BE62}" srcOrd="0" destOrd="0" presId="urn:microsoft.com/office/officeart/2005/8/layout/cycle5"/>
    <dgm:cxn modelId="{8CEAA4A4-2ED7-D448-88C5-A4E1626F6B15}" srcId="{172F0CA0-17A8-DC4E-8C59-EEEA5A9913B2}" destId="{CEE9C1FF-A23D-0D42-8EBD-AA32307E969E}" srcOrd="0" destOrd="0" parTransId="{DD7C406F-D4CA-3F42-A457-58746CB4EA33}" sibTransId="{368B71FB-FA7A-9040-91D4-E3BE1DA08B30}"/>
    <dgm:cxn modelId="{BE73C8B8-0381-DC4E-B006-9E3C7D45CE6B}" srcId="{172F0CA0-17A8-DC4E-8C59-EEEA5A9913B2}" destId="{F8182E9C-4F47-F74E-A8E9-1BFF4B17C56C}" srcOrd="2" destOrd="0" parTransId="{D5E56D1D-D3D3-7C41-9FBE-A24262F254D5}" sibTransId="{61D34C43-E6C4-FF47-B7C9-19AE1B75B9B2}"/>
    <dgm:cxn modelId="{EF8E90F9-7847-FC4D-9FF9-C416AD333786}" type="presOf" srcId="{FF9E4078-384C-A447-8E99-B08011726644}" destId="{D5202CD5-61E7-7846-90A8-DC0CDE1C8A1A}" srcOrd="0" destOrd="0" presId="urn:microsoft.com/office/officeart/2005/8/layout/cycle5"/>
    <dgm:cxn modelId="{2D8987FA-4B6B-494B-8987-5C65CC91E89A}" type="presOf" srcId="{CEE9C1FF-A23D-0D42-8EBD-AA32307E969E}" destId="{602B0FD5-389B-864A-A9C7-4E51EBDABC12}" srcOrd="0" destOrd="0" presId="urn:microsoft.com/office/officeart/2005/8/layout/cycle5"/>
    <dgm:cxn modelId="{DD2A9F4C-69DD-3540-96C5-10789BECAFCA}" type="presParOf" srcId="{B1CA9F01-B64B-6846-80AD-038751ED112E}" destId="{602B0FD5-389B-864A-A9C7-4E51EBDABC12}" srcOrd="0" destOrd="0" presId="urn:microsoft.com/office/officeart/2005/8/layout/cycle5"/>
    <dgm:cxn modelId="{A8DB3DBF-B287-044D-B040-D39F39C84B14}" type="presParOf" srcId="{B1CA9F01-B64B-6846-80AD-038751ED112E}" destId="{B2A01EF7-ED70-C840-BF64-CF66EA34CA94}" srcOrd="1" destOrd="0" presId="urn:microsoft.com/office/officeart/2005/8/layout/cycle5"/>
    <dgm:cxn modelId="{D23DF8D7-2DE4-8D46-9AB3-0DDFC752BAE9}" type="presParOf" srcId="{B1CA9F01-B64B-6846-80AD-038751ED112E}" destId="{A59C6335-4CFA-7C45-ADA6-A4EC8D99ADF1}" srcOrd="2" destOrd="0" presId="urn:microsoft.com/office/officeart/2005/8/layout/cycle5"/>
    <dgm:cxn modelId="{F8387E10-FC00-BB40-8987-E3624E9B0E4D}" type="presParOf" srcId="{B1CA9F01-B64B-6846-80AD-038751ED112E}" destId="{1792A2F9-AF48-594D-8708-33D2551D9AA8}" srcOrd="3" destOrd="0" presId="urn:microsoft.com/office/officeart/2005/8/layout/cycle5"/>
    <dgm:cxn modelId="{AD5CA93C-459A-5942-917C-D9D141632757}" type="presParOf" srcId="{B1CA9F01-B64B-6846-80AD-038751ED112E}" destId="{3F87FF26-90BB-104F-BF21-227A9FF30E21}" srcOrd="4" destOrd="0" presId="urn:microsoft.com/office/officeart/2005/8/layout/cycle5"/>
    <dgm:cxn modelId="{3B08924B-1C96-2A4A-8C0D-A82720752529}" type="presParOf" srcId="{B1CA9F01-B64B-6846-80AD-038751ED112E}" destId="{AA54972C-733D-8249-AA5E-9FAF3BA22DCA}" srcOrd="5" destOrd="0" presId="urn:microsoft.com/office/officeart/2005/8/layout/cycle5"/>
    <dgm:cxn modelId="{987B9F35-26AA-B843-8B19-C9999BDD4D9E}" type="presParOf" srcId="{B1CA9F01-B64B-6846-80AD-038751ED112E}" destId="{B831FF46-8D19-E540-ACFD-4CB09984601D}" srcOrd="6" destOrd="0" presId="urn:microsoft.com/office/officeart/2005/8/layout/cycle5"/>
    <dgm:cxn modelId="{37F000C7-78FB-5F4F-94D8-F1AA2A4F6300}" type="presParOf" srcId="{B1CA9F01-B64B-6846-80AD-038751ED112E}" destId="{CB91245D-D1C2-1A4A-BBEF-C829BA26955B}" srcOrd="7" destOrd="0" presId="urn:microsoft.com/office/officeart/2005/8/layout/cycle5"/>
    <dgm:cxn modelId="{9ACAC2DF-B351-0D46-B59C-0253C6A731EE}" type="presParOf" srcId="{B1CA9F01-B64B-6846-80AD-038751ED112E}" destId="{11531DD9-BF37-CC4E-B991-B60FEE12A97A}" srcOrd="8" destOrd="0" presId="urn:microsoft.com/office/officeart/2005/8/layout/cycle5"/>
    <dgm:cxn modelId="{6F718CF6-436B-8043-A2BB-3A01F53883FE}" type="presParOf" srcId="{B1CA9F01-B64B-6846-80AD-038751ED112E}" destId="{5DBAA8DF-7B84-DB4D-A07F-143B33B612EA}" srcOrd="9" destOrd="0" presId="urn:microsoft.com/office/officeart/2005/8/layout/cycle5"/>
    <dgm:cxn modelId="{C89D6455-570A-304F-8F25-F092DC78F002}" type="presParOf" srcId="{B1CA9F01-B64B-6846-80AD-038751ED112E}" destId="{2CA60658-BE8D-A344-8E27-122D5459BF12}" srcOrd="10" destOrd="0" presId="urn:microsoft.com/office/officeart/2005/8/layout/cycle5"/>
    <dgm:cxn modelId="{DDC3E5CA-0760-CF46-B8D0-071DA7A20E6F}" type="presParOf" srcId="{B1CA9F01-B64B-6846-80AD-038751ED112E}" destId="{9296AEF2-272D-1945-97F9-BE31D7E6412E}" srcOrd="11" destOrd="0" presId="urn:microsoft.com/office/officeart/2005/8/layout/cycle5"/>
    <dgm:cxn modelId="{8F6D5C46-0239-9849-9366-098E4F9F6D8A}" type="presParOf" srcId="{B1CA9F01-B64B-6846-80AD-038751ED112E}" destId="{D5202CD5-61E7-7846-90A8-DC0CDE1C8A1A}" srcOrd="12" destOrd="0" presId="urn:microsoft.com/office/officeart/2005/8/layout/cycle5"/>
    <dgm:cxn modelId="{4E404021-4FCF-6144-8B22-83EF371C9DCE}" type="presParOf" srcId="{B1CA9F01-B64B-6846-80AD-038751ED112E}" destId="{1E4242E1-661E-2A4C-8A26-A0675A5F2A45}" srcOrd="13" destOrd="0" presId="urn:microsoft.com/office/officeart/2005/8/layout/cycle5"/>
    <dgm:cxn modelId="{CABF24F2-ECB9-A143-856A-ED868F7E54DC}" type="presParOf" srcId="{B1CA9F01-B64B-6846-80AD-038751ED112E}" destId="{F999A341-F6EA-E148-A49C-DE964823BE62}" srcOrd="14"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658292-0E83-422C-B6E3-E6628EB712BA}">
      <dsp:nvSpPr>
        <dsp:cNvPr id="0" name=""/>
        <dsp:cNvSpPr/>
      </dsp:nvSpPr>
      <dsp:spPr>
        <a:xfrm>
          <a:off x="5578657" y="3048970"/>
          <a:ext cx="2408534" cy="1560184"/>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80000"/>
              <a:hueOff val="553819"/>
              <a:satOff val="-40503"/>
              <a:lumOff val="2498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marL="114300" lvl="1" indent="-114300" algn="l" defTabSz="666750">
            <a:lnSpc>
              <a:spcPct val="90000"/>
            </a:lnSpc>
            <a:spcBef>
              <a:spcPct val="0"/>
            </a:spcBef>
            <a:spcAft>
              <a:spcPct val="15000"/>
            </a:spcAft>
            <a:buChar char="•"/>
          </a:pPr>
          <a:r>
            <a:rPr lang="en-GB" sz="1500" b="1" kern="1200" dirty="0">
              <a:latin typeface="Times"/>
              <a:cs typeface="Times"/>
            </a:rPr>
            <a:t>Specialist CAMHS/CAPs; Vol Sector YPC; Kooth.</a:t>
          </a:r>
          <a:endParaRPr lang="en-GB" sz="1500" b="1" kern="1200" dirty="0"/>
        </a:p>
        <a:p>
          <a:pPr marL="114300" lvl="1" indent="-114300" algn="l" defTabSz="666750">
            <a:lnSpc>
              <a:spcPct val="90000"/>
            </a:lnSpc>
            <a:spcBef>
              <a:spcPct val="0"/>
            </a:spcBef>
            <a:spcAft>
              <a:spcPct val="15000"/>
            </a:spcAft>
            <a:buChar char="•"/>
          </a:pPr>
          <a:r>
            <a:rPr lang="en-GB" sz="1500" b="1" kern="1200" dirty="0"/>
            <a:t>In-patient care.</a:t>
          </a:r>
        </a:p>
        <a:p>
          <a:pPr marL="114300" lvl="1" indent="-114300" algn="l" defTabSz="577850">
            <a:lnSpc>
              <a:spcPct val="90000"/>
            </a:lnSpc>
            <a:spcBef>
              <a:spcPct val="0"/>
            </a:spcBef>
            <a:spcAft>
              <a:spcPct val="15000"/>
            </a:spcAft>
            <a:buChar char="•"/>
          </a:pPr>
          <a:endParaRPr lang="en-GB" sz="1300" kern="1200" dirty="0"/>
        </a:p>
      </dsp:txBody>
      <dsp:txXfrm>
        <a:off x="6335489" y="3473288"/>
        <a:ext cx="1617429" cy="1101594"/>
      </dsp:txXfrm>
    </dsp:sp>
    <dsp:sp modelId="{2323F661-AF3C-4522-AE77-5958DF693B9D}">
      <dsp:nvSpPr>
        <dsp:cNvPr id="0" name=""/>
        <dsp:cNvSpPr/>
      </dsp:nvSpPr>
      <dsp:spPr>
        <a:xfrm>
          <a:off x="50339" y="3054493"/>
          <a:ext cx="2567136" cy="1867602"/>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80000"/>
              <a:hueOff val="830728"/>
              <a:satOff val="-60755"/>
              <a:lumOff val="374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t" anchorCtr="0">
          <a:noAutofit/>
        </a:bodyPr>
        <a:lstStyle/>
        <a:p>
          <a:pPr marL="114300" lvl="1" indent="-114300" algn="l" defTabSz="666750">
            <a:lnSpc>
              <a:spcPct val="90000"/>
            </a:lnSpc>
            <a:spcBef>
              <a:spcPct val="0"/>
            </a:spcBef>
            <a:spcAft>
              <a:spcPct val="15000"/>
            </a:spcAft>
            <a:buChar char="•"/>
          </a:pPr>
          <a:r>
            <a:rPr lang="en-GB" sz="1500" b="1" kern="1200" dirty="0">
              <a:latin typeface="Times"/>
              <a:cs typeface="Times"/>
            </a:rPr>
            <a:t>All agencies working together to manage risk; safety planning; managing risks to self and others</a:t>
          </a:r>
        </a:p>
      </dsp:txBody>
      <dsp:txXfrm>
        <a:off x="91364" y="3562419"/>
        <a:ext cx="1714945" cy="1318652"/>
      </dsp:txXfrm>
    </dsp:sp>
    <dsp:sp modelId="{0F91C6B1-9424-42EB-8938-5B2225A3E97B}">
      <dsp:nvSpPr>
        <dsp:cNvPr id="0" name=""/>
        <dsp:cNvSpPr/>
      </dsp:nvSpPr>
      <dsp:spPr>
        <a:xfrm>
          <a:off x="5095854" y="12539"/>
          <a:ext cx="2841998" cy="1761104"/>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80000"/>
              <a:hueOff val="276909"/>
              <a:satOff val="-20252"/>
              <a:lumOff val="1249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GB" sz="1400" b="1" kern="1200" dirty="0">
              <a:latin typeface="Times"/>
              <a:cs typeface="Times"/>
            </a:rPr>
            <a:t>PMHT; Voluntary Sector (YPC; Penhaligons Friends; Kooth; Wave project)</a:t>
          </a:r>
        </a:p>
        <a:p>
          <a:pPr marL="114300" lvl="1" indent="-114300" algn="l" defTabSz="622300">
            <a:lnSpc>
              <a:spcPct val="90000"/>
            </a:lnSpc>
            <a:spcBef>
              <a:spcPct val="0"/>
            </a:spcBef>
            <a:spcAft>
              <a:spcPct val="15000"/>
            </a:spcAft>
            <a:buChar char="•"/>
          </a:pPr>
          <a:r>
            <a:rPr lang="en-GB" sz="1400" b="1" kern="1200" dirty="0">
              <a:latin typeface="Times"/>
              <a:cs typeface="Times"/>
            </a:rPr>
            <a:t>TIS; MHST; Family support services;  School nursing; youth services</a:t>
          </a:r>
        </a:p>
      </dsp:txBody>
      <dsp:txXfrm>
        <a:off x="5987140" y="51225"/>
        <a:ext cx="1912026" cy="1243456"/>
      </dsp:txXfrm>
    </dsp:sp>
    <dsp:sp modelId="{B416C07F-B01B-4EC8-A8D2-65DD8C80C261}">
      <dsp:nvSpPr>
        <dsp:cNvPr id="0" name=""/>
        <dsp:cNvSpPr/>
      </dsp:nvSpPr>
      <dsp:spPr>
        <a:xfrm>
          <a:off x="100232" y="1345"/>
          <a:ext cx="2507476" cy="1708042"/>
        </a:xfrm>
        <a:prstGeom prst="roundRect">
          <a:avLst>
            <a:gd name="adj" fmla="val 10000"/>
          </a:avLst>
        </a:prstGeom>
        <a:solidFill>
          <a:schemeClr val="lt1">
            <a:alpha val="90000"/>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GB" sz="1400" b="1" kern="1200" dirty="0">
              <a:latin typeface="Times"/>
              <a:cs typeface="Times"/>
            </a:rPr>
            <a:t>Support and guidance in schools; TIS, MHST, Ed. Psych;</a:t>
          </a:r>
        </a:p>
        <a:p>
          <a:pPr marL="114300" lvl="1" indent="-114300" algn="l" defTabSz="622300">
            <a:lnSpc>
              <a:spcPct val="90000"/>
            </a:lnSpc>
            <a:spcBef>
              <a:spcPct val="0"/>
            </a:spcBef>
            <a:spcAft>
              <a:spcPct val="15000"/>
            </a:spcAft>
            <a:buChar char="•"/>
          </a:pPr>
          <a:r>
            <a:rPr lang="en-GB" sz="1400" b="1" kern="1200" dirty="0">
              <a:latin typeface="Times"/>
              <a:cs typeface="Times"/>
            </a:rPr>
            <a:t>Headspace App</a:t>
          </a:r>
        </a:p>
        <a:p>
          <a:pPr marL="114300" lvl="1" indent="-114300" algn="l" defTabSz="622300">
            <a:lnSpc>
              <a:spcPct val="90000"/>
            </a:lnSpc>
            <a:spcBef>
              <a:spcPct val="0"/>
            </a:spcBef>
            <a:spcAft>
              <a:spcPct val="15000"/>
            </a:spcAft>
            <a:buChar char="•"/>
          </a:pPr>
          <a:r>
            <a:rPr lang="en-GB" sz="1400" b="1" kern="1200" dirty="0">
              <a:latin typeface="Times"/>
              <a:cs typeface="Times"/>
            </a:rPr>
            <a:t>PH and  Headstart written Guidance</a:t>
          </a:r>
        </a:p>
        <a:p>
          <a:pPr marL="114300" lvl="1" indent="-114300" algn="l" defTabSz="622300">
            <a:lnSpc>
              <a:spcPct val="90000"/>
            </a:lnSpc>
            <a:spcBef>
              <a:spcPct val="0"/>
            </a:spcBef>
            <a:spcAft>
              <a:spcPct val="15000"/>
            </a:spcAft>
            <a:buChar char="•"/>
          </a:pPr>
          <a:r>
            <a:rPr lang="en-GB" sz="1400" b="1" kern="1200" dirty="0">
              <a:latin typeface="Times"/>
              <a:cs typeface="Times"/>
            </a:rPr>
            <a:t>GPs; school nurses</a:t>
          </a:r>
        </a:p>
      </dsp:txBody>
      <dsp:txXfrm>
        <a:off x="137752" y="38865"/>
        <a:ext cx="1680193" cy="1205992"/>
      </dsp:txXfrm>
    </dsp:sp>
    <dsp:sp modelId="{4D311874-74B3-4325-81A4-5E972DA9E1ED}">
      <dsp:nvSpPr>
        <dsp:cNvPr id="0" name=""/>
        <dsp:cNvSpPr/>
      </dsp:nvSpPr>
      <dsp:spPr>
        <a:xfrm>
          <a:off x="1954920" y="291220"/>
          <a:ext cx="2111124" cy="2111124"/>
        </a:xfrm>
        <a:prstGeom prst="pieWedge">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GB" sz="2600" kern="1200" dirty="0"/>
            <a:t>Coping and advice</a:t>
          </a:r>
        </a:p>
      </dsp:txBody>
      <dsp:txXfrm>
        <a:off x="2573254" y="909554"/>
        <a:ext cx="1492790" cy="1492790"/>
      </dsp:txXfrm>
    </dsp:sp>
    <dsp:sp modelId="{9ED4FB75-30D6-403E-AC00-0226E24C742C}">
      <dsp:nvSpPr>
        <dsp:cNvPr id="0" name=""/>
        <dsp:cNvSpPr/>
      </dsp:nvSpPr>
      <dsp:spPr>
        <a:xfrm rot="5400000">
          <a:off x="4163555" y="291220"/>
          <a:ext cx="2111124" cy="2111124"/>
        </a:xfrm>
        <a:prstGeom prst="pieWedge">
          <a:avLst/>
        </a:prstGeom>
        <a:solidFill>
          <a:schemeClr val="accent1">
            <a:shade val="80000"/>
            <a:hueOff val="276909"/>
            <a:satOff val="-20252"/>
            <a:lumOff val="124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GB" sz="2600" kern="1200" dirty="0"/>
            <a:t>Getting help</a:t>
          </a:r>
        </a:p>
      </dsp:txBody>
      <dsp:txXfrm rot="-5400000">
        <a:off x="4163555" y="909554"/>
        <a:ext cx="1492790" cy="1492790"/>
      </dsp:txXfrm>
    </dsp:sp>
    <dsp:sp modelId="{B2AEEF28-C8DB-4924-8C3E-AAAB6015A27B}">
      <dsp:nvSpPr>
        <dsp:cNvPr id="0" name=""/>
        <dsp:cNvSpPr/>
      </dsp:nvSpPr>
      <dsp:spPr>
        <a:xfrm rot="10800000">
          <a:off x="4163555" y="2499855"/>
          <a:ext cx="2111124" cy="2111124"/>
        </a:xfrm>
        <a:prstGeom prst="pieWedge">
          <a:avLst/>
        </a:prstGeom>
        <a:solidFill>
          <a:schemeClr val="accent1">
            <a:shade val="80000"/>
            <a:hueOff val="553819"/>
            <a:satOff val="-40503"/>
            <a:lumOff val="2498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GB" sz="2600" kern="1200" dirty="0"/>
            <a:t>Getting more help</a:t>
          </a:r>
        </a:p>
      </dsp:txBody>
      <dsp:txXfrm rot="10800000">
        <a:off x="4163555" y="2499855"/>
        <a:ext cx="1492790" cy="1492790"/>
      </dsp:txXfrm>
    </dsp:sp>
    <dsp:sp modelId="{B2235E1C-EBD2-4627-B45E-E1F280F6B33A}">
      <dsp:nvSpPr>
        <dsp:cNvPr id="0" name=""/>
        <dsp:cNvSpPr/>
      </dsp:nvSpPr>
      <dsp:spPr>
        <a:xfrm rot="16200000">
          <a:off x="1954920" y="2499855"/>
          <a:ext cx="2111124" cy="2111124"/>
        </a:xfrm>
        <a:prstGeom prst="pieWedge">
          <a:avLst/>
        </a:prstGeom>
        <a:solidFill>
          <a:schemeClr val="accent1">
            <a:shade val="80000"/>
            <a:hueOff val="830728"/>
            <a:satOff val="-60755"/>
            <a:lumOff val="3748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GB" sz="2600" kern="1200" dirty="0"/>
            <a:t>Risk support</a:t>
          </a:r>
        </a:p>
      </dsp:txBody>
      <dsp:txXfrm rot="5400000">
        <a:off x="2573254" y="2499855"/>
        <a:ext cx="1492790" cy="1492790"/>
      </dsp:txXfrm>
    </dsp:sp>
    <dsp:sp modelId="{50FFD9F1-7CA5-4AAB-971B-1EC91B65E9FD}">
      <dsp:nvSpPr>
        <dsp:cNvPr id="0" name=""/>
        <dsp:cNvSpPr/>
      </dsp:nvSpPr>
      <dsp:spPr>
        <a:xfrm>
          <a:off x="3750350" y="2012298"/>
          <a:ext cx="728898" cy="633824"/>
        </a:xfrm>
        <a:prstGeom prst="circularArrow">
          <a:avLst/>
        </a:prstGeom>
        <a:solidFill>
          <a:schemeClr val="accent1">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0E0CDE7-FDDC-467C-8AEE-D1908C248636}">
      <dsp:nvSpPr>
        <dsp:cNvPr id="0" name=""/>
        <dsp:cNvSpPr/>
      </dsp:nvSpPr>
      <dsp:spPr>
        <a:xfrm rot="10800000">
          <a:off x="3750350" y="2256076"/>
          <a:ext cx="728898" cy="633824"/>
        </a:xfrm>
        <a:prstGeom prst="circularArrow">
          <a:avLst/>
        </a:prstGeom>
        <a:solidFill>
          <a:schemeClr val="accent1">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B0FD5-389B-864A-A9C7-4E51EBDABC12}">
      <dsp:nvSpPr>
        <dsp:cNvPr id="0" name=""/>
        <dsp:cNvSpPr/>
      </dsp:nvSpPr>
      <dsp:spPr>
        <a:xfrm>
          <a:off x="3082900" y="-81503"/>
          <a:ext cx="1816096" cy="1411116"/>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 Powerful sense of relief </a:t>
          </a:r>
        </a:p>
      </dsp:txBody>
      <dsp:txXfrm>
        <a:off x="3151785" y="-12618"/>
        <a:ext cx="1678326" cy="1273346"/>
      </dsp:txXfrm>
    </dsp:sp>
    <dsp:sp modelId="{A59C6335-4CFA-7C45-ADA6-A4EC8D99ADF1}">
      <dsp:nvSpPr>
        <dsp:cNvPr id="0" name=""/>
        <dsp:cNvSpPr/>
      </dsp:nvSpPr>
      <dsp:spPr>
        <a:xfrm>
          <a:off x="1852841" y="624054"/>
          <a:ext cx="4276214" cy="4276214"/>
        </a:xfrm>
        <a:custGeom>
          <a:avLst/>
          <a:gdLst/>
          <a:ahLst/>
          <a:cxnLst/>
          <a:rect l="0" t="0" r="0" b="0"/>
          <a:pathLst>
            <a:path>
              <a:moveTo>
                <a:pt x="3213922" y="290372"/>
              </a:moveTo>
              <a:arcTo wR="2138107" hR="2138107" stAng="18012567" swAng="926780"/>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792A2F9-AF48-594D-8708-33D2551D9AA8}">
      <dsp:nvSpPr>
        <dsp:cNvPr id="0" name=""/>
        <dsp:cNvSpPr/>
      </dsp:nvSpPr>
      <dsp:spPr>
        <a:xfrm>
          <a:off x="4584512" y="1408900"/>
          <a:ext cx="2879794" cy="13851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Thinking about school; scary thoughts an images; being laughed at when got something wrong</a:t>
          </a:r>
        </a:p>
      </dsp:txBody>
      <dsp:txXfrm>
        <a:off x="4652127" y="1476515"/>
        <a:ext cx="2744564" cy="1249870"/>
      </dsp:txXfrm>
    </dsp:sp>
    <dsp:sp modelId="{AA54972C-733D-8249-AA5E-9FAF3BA22DCA}">
      <dsp:nvSpPr>
        <dsp:cNvPr id="0" name=""/>
        <dsp:cNvSpPr/>
      </dsp:nvSpPr>
      <dsp:spPr>
        <a:xfrm>
          <a:off x="1856345" y="782317"/>
          <a:ext cx="4276214" cy="4276214"/>
        </a:xfrm>
        <a:custGeom>
          <a:avLst/>
          <a:gdLst/>
          <a:ahLst/>
          <a:cxnLst/>
          <a:rect l="0" t="0" r="0" b="0"/>
          <a:pathLst>
            <a:path>
              <a:moveTo>
                <a:pt x="4275131" y="2070044"/>
              </a:moveTo>
              <a:arcTo wR="2138107" hR="2138107" stAng="21490547" swAng="282177"/>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831FF46-8D19-E540-ACFD-4CB09984601D}">
      <dsp:nvSpPr>
        <dsp:cNvPr id="0" name=""/>
        <dsp:cNvSpPr/>
      </dsp:nvSpPr>
      <dsp:spPr>
        <a:xfrm>
          <a:off x="4729619" y="3086108"/>
          <a:ext cx="2433210" cy="1186053"/>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Physical feelings of anxiety (shaking); sense of doom. </a:t>
          </a:r>
          <a:r>
            <a:rPr lang="en-US" sz="1400" i="1" kern="1200" dirty="0"/>
            <a:t>“all my scary fears will come true”.</a:t>
          </a:r>
        </a:p>
      </dsp:txBody>
      <dsp:txXfrm>
        <a:off x="4787517" y="3144006"/>
        <a:ext cx="2317414" cy="1070257"/>
      </dsp:txXfrm>
    </dsp:sp>
    <dsp:sp modelId="{11531DD9-BF37-CC4E-B991-B60FEE12A97A}">
      <dsp:nvSpPr>
        <dsp:cNvPr id="0" name=""/>
        <dsp:cNvSpPr/>
      </dsp:nvSpPr>
      <dsp:spPr>
        <a:xfrm>
          <a:off x="2349772" y="269862"/>
          <a:ext cx="4276214" cy="4276214"/>
        </a:xfrm>
        <a:custGeom>
          <a:avLst/>
          <a:gdLst/>
          <a:ahLst/>
          <a:cxnLst/>
          <a:rect l="0" t="0" r="0" b="0"/>
          <a:pathLst>
            <a:path>
              <a:moveTo>
                <a:pt x="2792299" y="4173675"/>
              </a:moveTo>
              <a:arcTo wR="2138107" hR="2138107" stAng="4331016" swAng="2235222"/>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DBAA8DF-7B84-DB4D-A07F-143B33B612EA}">
      <dsp:nvSpPr>
        <dsp:cNvPr id="0" name=""/>
        <dsp:cNvSpPr/>
      </dsp:nvSpPr>
      <dsp:spPr>
        <a:xfrm>
          <a:off x="1435098" y="3043750"/>
          <a:ext cx="2445799" cy="1198049"/>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Increased physical feelings of anxiety. Decide not to go to school (avoidance)</a:t>
          </a:r>
        </a:p>
      </dsp:txBody>
      <dsp:txXfrm>
        <a:off x="1493582" y="3102234"/>
        <a:ext cx="2328831" cy="1081081"/>
      </dsp:txXfrm>
    </dsp:sp>
    <dsp:sp modelId="{9296AEF2-272D-1945-97F9-BE31D7E6412E}">
      <dsp:nvSpPr>
        <dsp:cNvPr id="0" name=""/>
        <dsp:cNvSpPr/>
      </dsp:nvSpPr>
      <dsp:spPr>
        <a:xfrm>
          <a:off x="1236533" y="-1006708"/>
          <a:ext cx="4276214" cy="4276214"/>
        </a:xfrm>
        <a:custGeom>
          <a:avLst/>
          <a:gdLst/>
          <a:ahLst/>
          <a:cxnLst/>
          <a:rect l="0" t="0" r="0" b="0"/>
          <a:pathLst>
            <a:path>
              <a:moveTo>
                <a:pt x="1059870" y="3984430"/>
              </a:moveTo>
              <a:arcTo wR="2138107" hR="2138107" stAng="7217074" swAng="674132"/>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D5202CD5-61E7-7846-90A8-DC0CDE1C8A1A}">
      <dsp:nvSpPr>
        <dsp:cNvPr id="0" name=""/>
        <dsp:cNvSpPr/>
      </dsp:nvSpPr>
      <dsp:spPr>
        <a:xfrm>
          <a:off x="1133592" y="1565918"/>
          <a:ext cx="1647790" cy="107106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Decrease in negative thoughts and physical feelings.</a:t>
          </a:r>
        </a:p>
      </dsp:txBody>
      <dsp:txXfrm>
        <a:off x="1185877" y="1618203"/>
        <a:ext cx="1543220" cy="966494"/>
      </dsp:txXfrm>
    </dsp:sp>
    <dsp:sp modelId="{F999A341-F6EA-E148-A49C-DE964823BE62}">
      <dsp:nvSpPr>
        <dsp:cNvPr id="0" name=""/>
        <dsp:cNvSpPr/>
      </dsp:nvSpPr>
      <dsp:spPr>
        <a:xfrm>
          <a:off x="1852841" y="624054"/>
          <a:ext cx="4276214" cy="4276214"/>
        </a:xfrm>
        <a:custGeom>
          <a:avLst/>
          <a:gdLst/>
          <a:ahLst/>
          <a:cxnLst/>
          <a:rect l="0" t="0" r="0" b="0"/>
          <a:pathLst>
            <a:path>
              <a:moveTo>
                <a:pt x="503001" y="760453"/>
              </a:moveTo>
              <a:arcTo wR="2138107" hR="2138107" stAng="13206943" swAng="1119444"/>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0732A697-5938-C645-BCA3-3F797EBD6C9C}" type="datetime1">
              <a:rPr lang="en-GB" smtClean="0"/>
              <a:t>08/06/2022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D4717EAC-A7D0-1847-BFE9-DC22CF6CC248}" type="slidenum">
              <a:rPr lang="en-US" smtClean="0"/>
              <a:t>‹#›</a:t>
            </a:fld>
            <a:endParaRPr lang="en-US"/>
          </a:p>
        </p:txBody>
      </p:sp>
    </p:spTree>
    <p:extLst>
      <p:ext uri="{BB962C8B-B14F-4D97-AF65-F5344CB8AC3E}">
        <p14:creationId xmlns:p14="http://schemas.microsoft.com/office/powerpoint/2010/main" val="33965242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B92EDFBD-9A76-EF4B-894C-97D3538822E3}" type="datetime1">
              <a:rPr lang="en-GB" smtClean="0"/>
              <a:t>08/06/2022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6D2114E1-9D43-D64F-8BFE-76B0366A0A08}" type="slidenum">
              <a:rPr lang="en-US" smtClean="0"/>
              <a:t>‹#›</a:t>
            </a:fld>
            <a:endParaRPr lang="en-US"/>
          </a:p>
        </p:txBody>
      </p:sp>
    </p:spTree>
    <p:extLst>
      <p:ext uri="{BB962C8B-B14F-4D97-AF65-F5344CB8AC3E}">
        <p14:creationId xmlns:p14="http://schemas.microsoft.com/office/powerpoint/2010/main" val="97992250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2114E1-9D43-D64F-8BFE-76B0366A0A08}" type="slidenum">
              <a:rPr lang="en-US" smtClean="0"/>
              <a:t>1</a:t>
            </a:fld>
            <a:endParaRPr lang="en-US"/>
          </a:p>
        </p:txBody>
      </p:sp>
    </p:spTree>
    <p:extLst>
      <p:ext uri="{BB962C8B-B14F-4D97-AF65-F5344CB8AC3E}">
        <p14:creationId xmlns:p14="http://schemas.microsoft.com/office/powerpoint/2010/main" val="33481792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know that anxiety increased</a:t>
            </a:r>
            <a:r>
              <a:rPr lang="en-US" baseline="0" dirty="0"/>
              <a:t> hugely during the pandemic among children and their carers. </a:t>
            </a:r>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11</a:t>
            </a:fld>
            <a:endParaRPr lang="en-US"/>
          </a:p>
        </p:txBody>
      </p:sp>
    </p:spTree>
    <p:extLst>
      <p:ext uri="{BB962C8B-B14F-4D97-AF65-F5344CB8AC3E}">
        <p14:creationId xmlns:p14="http://schemas.microsoft.com/office/powerpoint/2010/main" val="4051893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need to support vulnerable and resilient</a:t>
            </a:r>
            <a:r>
              <a:rPr lang="en-US" baseline="0" dirty="0"/>
              <a:t> </a:t>
            </a:r>
            <a:r>
              <a:rPr lang="en-US" dirty="0"/>
              <a:t>children differently. Children who can draw upon wide range of sturdy prosocial skills can be helped to problem solve readily</a:t>
            </a:r>
            <a:r>
              <a:rPr lang="en-US" baseline="0" dirty="0"/>
              <a:t> easily. They more readily access problem solving and life skills. </a:t>
            </a:r>
          </a:p>
          <a:p>
            <a:r>
              <a:rPr lang="en-US" baseline="0" dirty="0"/>
              <a:t>Highly vulnerable children need a great deal of help to feel safe and to trust. Much greater focus on regulating emotions; finding safe spaces and feelings of safety.</a:t>
            </a:r>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12</a:t>
            </a:fld>
            <a:endParaRPr lang="en-US"/>
          </a:p>
        </p:txBody>
      </p:sp>
    </p:spTree>
    <p:extLst>
      <p:ext uri="{BB962C8B-B14F-4D97-AF65-F5344CB8AC3E}">
        <p14:creationId xmlns:p14="http://schemas.microsoft.com/office/powerpoint/2010/main" val="66169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13</a:t>
            </a:fld>
            <a:endParaRPr lang="en-US"/>
          </a:p>
        </p:txBody>
      </p:sp>
    </p:spTree>
    <p:extLst>
      <p:ext uri="{BB962C8B-B14F-4D97-AF65-F5344CB8AC3E}">
        <p14:creationId xmlns:p14="http://schemas.microsoft.com/office/powerpoint/2010/main" val="11160336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Protect; Relate; Regulate; Reflect</a:t>
            </a:r>
          </a:p>
        </p:txBody>
      </p:sp>
      <p:sp>
        <p:nvSpPr>
          <p:cNvPr id="4" name="Slide Number Placeholder 3"/>
          <p:cNvSpPr>
            <a:spLocks noGrp="1"/>
          </p:cNvSpPr>
          <p:nvPr>
            <p:ph type="sldNum" sz="quarter" idx="10"/>
          </p:nvPr>
        </p:nvSpPr>
        <p:spPr/>
        <p:txBody>
          <a:bodyPr/>
          <a:lstStyle/>
          <a:p>
            <a:fld id="{6D2114E1-9D43-D64F-8BFE-76B0366A0A08}" type="slidenum">
              <a:rPr lang="en-US" smtClean="0"/>
              <a:t>14</a:t>
            </a:fld>
            <a:endParaRPr lang="en-US"/>
          </a:p>
        </p:txBody>
      </p:sp>
    </p:spTree>
    <p:extLst>
      <p:ext uri="{BB962C8B-B14F-4D97-AF65-F5344CB8AC3E}">
        <p14:creationId xmlns:p14="http://schemas.microsoft.com/office/powerpoint/2010/main" val="30961046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15</a:t>
            </a:fld>
            <a:endParaRPr lang="en-US"/>
          </a:p>
        </p:txBody>
      </p:sp>
    </p:spTree>
    <p:extLst>
      <p:ext uri="{BB962C8B-B14F-4D97-AF65-F5344CB8AC3E}">
        <p14:creationId xmlns:p14="http://schemas.microsoft.com/office/powerpoint/2010/main" val="31357929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Calm  Listen   attend  validate   problem solve</a:t>
            </a:r>
          </a:p>
          <a:p>
            <a:r>
              <a:rPr lang="en-US" dirty="0"/>
              <a:t>Important to attend to or reduce the external stressors children may be facing.</a:t>
            </a:r>
          </a:p>
          <a:p>
            <a:r>
              <a:rPr lang="en-US" dirty="0"/>
              <a:t>The hand brain model of Dan Siegel is helpful because it helps children how to calm down and then think/reflect and problem solve.</a:t>
            </a:r>
          </a:p>
        </p:txBody>
      </p:sp>
      <p:sp>
        <p:nvSpPr>
          <p:cNvPr id="4" name="Slide Number Placeholder 3"/>
          <p:cNvSpPr>
            <a:spLocks noGrp="1"/>
          </p:cNvSpPr>
          <p:nvPr>
            <p:ph type="sldNum" sz="quarter" idx="10"/>
          </p:nvPr>
        </p:nvSpPr>
        <p:spPr/>
        <p:txBody>
          <a:bodyPr/>
          <a:lstStyle/>
          <a:p>
            <a:fld id="{6D2114E1-9D43-D64F-8BFE-76B0366A0A08}" type="slidenum">
              <a:rPr lang="en-US" smtClean="0"/>
              <a:t>16</a:t>
            </a:fld>
            <a:endParaRPr lang="en-US"/>
          </a:p>
        </p:txBody>
      </p:sp>
    </p:spTree>
    <p:extLst>
      <p:ext uri="{BB962C8B-B14F-4D97-AF65-F5344CB8AC3E}">
        <p14:creationId xmlns:p14="http://schemas.microsoft.com/office/powerpoint/2010/main" val="25844578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Calm    tune in    understand    problem solve </a:t>
            </a:r>
          </a:p>
          <a:p>
            <a:endParaRPr lang="en-US" dirty="0"/>
          </a:p>
          <a:p>
            <a:r>
              <a:rPr lang="en-US" dirty="0"/>
              <a:t>Attend to or reduce external stressors if possible.</a:t>
            </a:r>
          </a:p>
        </p:txBody>
      </p:sp>
      <p:sp>
        <p:nvSpPr>
          <p:cNvPr id="4" name="Slide Number Placeholder 3"/>
          <p:cNvSpPr>
            <a:spLocks noGrp="1"/>
          </p:cNvSpPr>
          <p:nvPr>
            <p:ph type="sldNum" sz="quarter" idx="10"/>
          </p:nvPr>
        </p:nvSpPr>
        <p:spPr/>
        <p:txBody>
          <a:bodyPr/>
          <a:lstStyle/>
          <a:p>
            <a:fld id="{6D2114E1-9D43-D64F-8BFE-76B0366A0A08}" type="slidenum">
              <a:rPr lang="en-US" smtClean="0"/>
              <a:t>17</a:t>
            </a:fld>
            <a:endParaRPr lang="en-US"/>
          </a:p>
        </p:txBody>
      </p:sp>
    </p:spTree>
    <p:extLst>
      <p:ext uri="{BB962C8B-B14F-4D97-AF65-F5344CB8AC3E}">
        <p14:creationId xmlns:p14="http://schemas.microsoft.com/office/powerpoint/2010/main" val="1805004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a:t>
            </a:r>
            <a:r>
              <a:rPr lang="en-US" baseline="0" dirty="0"/>
              <a:t> are helpful tools when helping a child who is experiencing high levels of anxiety in the moment. </a:t>
            </a:r>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18</a:t>
            </a:fld>
            <a:endParaRPr lang="en-US"/>
          </a:p>
        </p:txBody>
      </p:sp>
    </p:spTree>
    <p:extLst>
      <p:ext uri="{BB962C8B-B14F-4D97-AF65-F5344CB8AC3E}">
        <p14:creationId xmlns:p14="http://schemas.microsoft.com/office/powerpoint/2010/main" val="3273852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report increasing role of cyber bullying and greater</a:t>
            </a:r>
            <a:r>
              <a:rPr lang="en-US" baseline="0" dirty="0"/>
              <a:t> pressures at school. Relationship difficulties are also seen at the heart of problems –especially isolation and loneliness. Family pressures are cited by many children.</a:t>
            </a:r>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19</a:t>
            </a:fld>
            <a:endParaRPr lang="en-US"/>
          </a:p>
        </p:txBody>
      </p:sp>
    </p:spTree>
    <p:extLst>
      <p:ext uri="{BB962C8B-B14F-4D97-AF65-F5344CB8AC3E}">
        <p14:creationId xmlns:p14="http://schemas.microsoft.com/office/powerpoint/2010/main" val="27095988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general advice</a:t>
            </a:r>
          </a:p>
        </p:txBody>
      </p:sp>
      <p:sp>
        <p:nvSpPr>
          <p:cNvPr id="4" name="Slide Number Placeholder 3"/>
          <p:cNvSpPr>
            <a:spLocks noGrp="1"/>
          </p:cNvSpPr>
          <p:nvPr>
            <p:ph type="sldNum" sz="quarter" idx="10"/>
          </p:nvPr>
        </p:nvSpPr>
        <p:spPr/>
        <p:txBody>
          <a:bodyPr/>
          <a:lstStyle/>
          <a:p>
            <a:fld id="{6D2114E1-9D43-D64F-8BFE-76B0366A0A08}" type="slidenum">
              <a:rPr lang="en-US" smtClean="0"/>
              <a:t>20</a:t>
            </a:fld>
            <a:endParaRPr lang="en-US"/>
          </a:p>
        </p:txBody>
      </p:sp>
    </p:spTree>
    <p:extLst>
      <p:ext uri="{BB962C8B-B14F-4D97-AF65-F5344CB8AC3E}">
        <p14:creationId xmlns:p14="http://schemas.microsoft.com/office/powerpoint/2010/main" val="663505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Anxiety becomes a problem when fears take over our minds. We develop a sense that there is nothing we can do about them and can feel</a:t>
            </a:r>
            <a:r>
              <a:rPr lang="en-US" baseline="0" dirty="0"/>
              <a:t> powerless in the face of overwhelming fears.  We can become preoccupied with fears and they can interfere with many aspects of our functioning. </a:t>
            </a:r>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2</a:t>
            </a:fld>
            <a:endParaRPr lang="en-US"/>
          </a:p>
        </p:txBody>
      </p:sp>
    </p:spTree>
    <p:extLst>
      <p:ext uri="{BB962C8B-B14F-4D97-AF65-F5344CB8AC3E}">
        <p14:creationId xmlns:p14="http://schemas.microsoft.com/office/powerpoint/2010/main" val="18338806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21</a:t>
            </a:fld>
            <a:endParaRPr lang="en-US"/>
          </a:p>
        </p:txBody>
      </p:sp>
    </p:spTree>
    <p:extLst>
      <p:ext uri="{BB962C8B-B14F-4D97-AF65-F5344CB8AC3E}">
        <p14:creationId xmlns:p14="http://schemas.microsoft.com/office/powerpoint/2010/main" val="19798295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23</a:t>
            </a:fld>
            <a:endParaRPr lang="en-US"/>
          </a:p>
        </p:txBody>
      </p:sp>
    </p:spTree>
    <p:extLst>
      <p:ext uri="{BB962C8B-B14F-4D97-AF65-F5344CB8AC3E}">
        <p14:creationId xmlns:p14="http://schemas.microsoft.com/office/powerpoint/2010/main" val="3687175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Care/ attachment seeking/ playing have stress regulating functions. Children who are anxious</a:t>
            </a:r>
            <a:r>
              <a:rPr lang="en-US" baseline="0" dirty="0"/>
              <a:t> can’t explore or learn or play.</a:t>
            </a:r>
          </a:p>
          <a:p>
            <a:r>
              <a:rPr lang="en-US" baseline="0" dirty="0"/>
              <a:t>Protect; Relate; regulate; reflect</a:t>
            </a:r>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3</a:t>
            </a:fld>
            <a:endParaRPr lang="en-US"/>
          </a:p>
        </p:txBody>
      </p:sp>
    </p:spTree>
    <p:extLst>
      <p:ext uri="{BB962C8B-B14F-4D97-AF65-F5344CB8AC3E}">
        <p14:creationId xmlns:p14="http://schemas.microsoft.com/office/powerpoint/2010/main" val="1418831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important to understand anxiety as a driver of many challenging behaviours at home and at school. It may be hard to recognize the anxiety because the child may appear full of rage and angry feelings; or may be very demanding or controlling.</a:t>
            </a:r>
          </a:p>
          <a:p>
            <a:r>
              <a:rPr lang="en-US" dirty="0"/>
              <a:t>We need to think very widely about the nature of adversity that children may</a:t>
            </a:r>
            <a:r>
              <a:rPr lang="en-US" baseline="0" dirty="0"/>
              <a:t> face.</a:t>
            </a:r>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4</a:t>
            </a:fld>
            <a:endParaRPr lang="en-US"/>
          </a:p>
        </p:txBody>
      </p:sp>
    </p:spTree>
    <p:extLst>
      <p:ext uri="{BB962C8B-B14F-4D97-AF65-F5344CB8AC3E}">
        <p14:creationId xmlns:p14="http://schemas.microsoft.com/office/powerpoint/2010/main" val="1036912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Common childhood fears usually pass but they may lay ‘fault</a:t>
            </a:r>
            <a:r>
              <a:rPr lang="en-US" baseline="0" dirty="0"/>
              <a:t> lines,</a:t>
            </a:r>
            <a:r>
              <a:rPr lang="en-US" dirty="0"/>
              <a:t>’ which are revealed in</a:t>
            </a:r>
            <a:r>
              <a:rPr lang="en-US" baseline="0" dirty="0"/>
              <a:t> the face of later stress and adversity. </a:t>
            </a:r>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5</a:t>
            </a:fld>
            <a:endParaRPr lang="en-US"/>
          </a:p>
        </p:txBody>
      </p:sp>
    </p:spTree>
    <p:extLst>
      <p:ext uri="{BB962C8B-B14F-4D97-AF65-F5344CB8AC3E}">
        <p14:creationId xmlns:p14="http://schemas.microsoft.com/office/powerpoint/2010/main" val="2395304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Physical signs include wide range of bodily sensations. Feelings include: apprehension; dread; fear; panic worry.</a:t>
            </a:r>
          </a:p>
          <a:p>
            <a:r>
              <a:rPr lang="en-US" dirty="0"/>
              <a:t>Thoughts include: thinking something bad will happen; imagine catastrophes; pessimistic in outlook; ‘magical thinking; misconstruing situations –imaging the worse; seeing dangers where they do not exist; imaging worst case scenarios.</a:t>
            </a:r>
          </a:p>
        </p:txBody>
      </p:sp>
      <p:sp>
        <p:nvSpPr>
          <p:cNvPr id="4" name="Slide Number Placeholder 3"/>
          <p:cNvSpPr>
            <a:spLocks noGrp="1"/>
          </p:cNvSpPr>
          <p:nvPr>
            <p:ph type="sldNum" sz="quarter" idx="10"/>
          </p:nvPr>
        </p:nvSpPr>
        <p:spPr/>
        <p:txBody>
          <a:bodyPr/>
          <a:lstStyle/>
          <a:p>
            <a:fld id="{6D2114E1-9D43-D64F-8BFE-76B0366A0A08}" type="slidenum">
              <a:rPr lang="en-US" smtClean="0"/>
              <a:t>6</a:t>
            </a:fld>
            <a:endParaRPr lang="en-US"/>
          </a:p>
        </p:txBody>
      </p:sp>
    </p:spTree>
    <p:extLst>
      <p:ext uri="{BB962C8B-B14F-4D97-AF65-F5344CB8AC3E}">
        <p14:creationId xmlns:p14="http://schemas.microsoft.com/office/powerpoint/2010/main" val="31358672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Anxiety occurs in all age groups,</a:t>
            </a:r>
            <a:r>
              <a:rPr lang="en-US" baseline="0" dirty="0"/>
              <a:t> although its presentation may differ. </a:t>
            </a:r>
            <a:endParaRPr lang="en-US" dirty="0"/>
          </a:p>
        </p:txBody>
      </p:sp>
      <p:sp>
        <p:nvSpPr>
          <p:cNvPr id="4" name="Slide Number Placeholder 3"/>
          <p:cNvSpPr>
            <a:spLocks noGrp="1"/>
          </p:cNvSpPr>
          <p:nvPr>
            <p:ph type="sldNum" sz="quarter" idx="10"/>
          </p:nvPr>
        </p:nvSpPr>
        <p:spPr/>
        <p:txBody>
          <a:bodyPr/>
          <a:lstStyle/>
          <a:p>
            <a:fld id="{6D2114E1-9D43-D64F-8BFE-76B0366A0A08}" type="slidenum">
              <a:rPr lang="en-US" smtClean="0"/>
              <a:t>7</a:t>
            </a:fld>
            <a:endParaRPr lang="en-US"/>
          </a:p>
        </p:txBody>
      </p:sp>
    </p:spTree>
    <p:extLst>
      <p:ext uri="{BB962C8B-B14F-4D97-AF65-F5344CB8AC3E}">
        <p14:creationId xmlns:p14="http://schemas.microsoft.com/office/powerpoint/2010/main" val="11013175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Anxiety can present in many different ways.</a:t>
            </a:r>
          </a:p>
        </p:txBody>
      </p:sp>
      <p:sp>
        <p:nvSpPr>
          <p:cNvPr id="4" name="Slide Number Placeholder 3"/>
          <p:cNvSpPr>
            <a:spLocks noGrp="1"/>
          </p:cNvSpPr>
          <p:nvPr>
            <p:ph type="sldNum" sz="quarter" idx="10"/>
          </p:nvPr>
        </p:nvSpPr>
        <p:spPr/>
        <p:txBody>
          <a:bodyPr/>
          <a:lstStyle/>
          <a:p>
            <a:fld id="{6D2114E1-9D43-D64F-8BFE-76B0366A0A08}" type="slidenum">
              <a:rPr lang="en-US" smtClean="0"/>
              <a:t>9</a:t>
            </a:fld>
            <a:endParaRPr lang="en-US"/>
          </a:p>
        </p:txBody>
      </p:sp>
    </p:spTree>
    <p:extLst>
      <p:ext uri="{BB962C8B-B14F-4D97-AF65-F5344CB8AC3E}">
        <p14:creationId xmlns:p14="http://schemas.microsoft.com/office/powerpoint/2010/main" val="3047100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3 main drivers of anxiety in children:</a:t>
            </a:r>
          </a:p>
          <a:p>
            <a:pPr marL="228600" indent="-228600">
              <a:buAutoNum type="arabicPeriod"/>
            </a:pPr>
            <a:r>
              <a:rPr lang="en-US" dirty="0"/>
              <a:t>Environmental stressors</a:t>
            </a:r>
          </a:p>
          <a:p>
            <a:pPr marL="228600" indent="-228600">
              <a:buAutoNum type="arabicPeriod"/>
            </a:pPr>
            <a:r>
              <a:rPr lang="en-US" dirty="0"/>
              <a:t> Internal tendencies</a:t>
            </a:r>
          </a:p>
          <a:p>
            <a:pPr marL="228600" indent="-228600">
              <a:buAutoNum type="arabicPeriod"/>
            </a:pPr>
            <a:r>
              <a:rPr lang="en-US" dirty="0"/>
              <a:t>Past vulnerabilities.</a:t>
            </a:r>
          </a:p>
        </p:txBody>
      </p:sp>
      <p:sp>
        <p:nvSpPr>
          <p:cNvPr id="4" name="Slide Number Placeholder 3"/>
          <p:cNvSpPr>
            <a:spLocks noGrp="1"/>
          </p:cNvSpPr>
          <p:nvPr>
            <p:ph type="sldNum" sz="quarter" idx="10"/>
          </p:nvPr>
        </p:nvSpPr>
        <p:spPr/>
        <p:txBody>
          <a:bodyPr/>
          <a:lstStyle/>
          <a:p>
            <a:fld id="{6D2114E1-9D43-D64F-8BFE-76B0366A0A08}" type="slidenum">
              <a:rPr lang="en-US" smtClean="0"/>
              <a:t>10</a:t>
            </a:fld>
            <a:endParaRPr lang="en-US"/>
          </a:p>
        </p:txBody>
      </p:sp>
    </p:spTree>
    <p:extLst>
      <p:ext uri="{BB962C8B-B14F-4D97-AF65-F5344CB8AC3E}">
        <p14:creationId xmlns:p14="http://schemas.microsoft.com/office/powerpoint/2010/main" val="1557286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l">
              <a:defRPr b="1">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685800" y="3886200"/>
            <a:ext cx="6400800" cy="1752600"/>
          </a:xfrm>
        </p:spPr>
        <p:txBody>
          <a:bodyPr/>
          <a:lstStyle>
            <a:lvl1pPr marL="0" indent="0" algn="l">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Tree>
    <p:extLst>
      <p:ext uri="{BB962C8B-B14F-4D97-AF65-F5344CB8AC3E}">
        <p14:creationId xmlns:p14="http://schemas.microsoft.com/office/powerpoint/2010/main" val="2324963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userDrawn="1"/>
        </p:nvSpPr>
        <p:spPr>
          <a:xfrm>
            <a:off x="0" y="138547"/>
            <a:ext cx="9144000" cy="1357745"/>
          </a:xfrm>
          <a:prstGeom prst="rect">
            <a:avLst/>
          </a:prstGeom>
          <a:solidFill>
            <a:schemeClr val="tx2"/>
          </a:solidFill>
          <a:ln>
            <a:noFill/>
          </a:ln>
          <a:effectLst>
            <a:outerShdw blurRad="50800" dist="762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68911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06212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138547"/>
            <a:ext cx="9144000" cy="1357745"/>
          </a:xfrm>
          <a:prstGeom prst="rect">
            <a:avLst/>
          </a:prstGeom>
          <a:solidFill>
            <a:schemeClr val="tx2"/>
          </a:solidFill>
          <a:ln>
            <a:noFill/>
          </a:ln>
          <a:effectLst>
            <a:outerShdw blurRad="50800" dist="762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457200" y="245919"/>
            <a:ext cx="8229600" cy="1143000"/>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Clr>
                <a:schemeClr val="accent1"/>
              </a:buClr>
              <a:defRPr/>
            </a:lvl1pPr>
            <a:lvl3pPr>
              <a:buClr>
                <a:schemeClr val="accent1"/>
              </a:buClr>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99986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6469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userDrawn="1"/>
        </p:nvSpPr>
        <p:spPr>
          <a:xfrm>
            <a:off x="-18482" y="138547"/>
            <a:ext cx="9162482" cy="1357745"/>
          </a:xfrm>
          <a:prstGeom prst="rect">
            <a:avLst/>
          </a:prstGeom>
          <a:solidFill>
            <a:schemeClr val="accent1"/>
          </a:solidFill>
          <a:ln>
            <a:noFill/>
          </a:ln>
          <a:effectLst>
            <a:outerShdw blurRad="50800" dist="762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457200" y="1600200"/>
            <a:ext cx="4038600" cy="487449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87449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304507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userDrawn="1"/>
        </p:nvSpPr>
        <p:spPr>
          <a:xfrm>
            <a:off x="0" y="138547"/>
            <a:ext cx="9144000" cy="1357745"/>
          </a:xfrm>
          <a:prstGeom prst="rect">
            <a:avLst/>
          </a:prstGeom>
          <a:solidFill>
            <a:schemeClr val="accent1"/>
          </a:solidFill>
          <a:ln>
            <a:noFill/>
          </a:ln>
          <a:effectLst>
            <a:outerShdw blurRad="50800" dist="762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3" name="Text Placeholder 2"/>
          <p:cNvSpPr>
            <a:spLocks noGrp="1"/>
          </p:cNvSpPr>
          <p:nvPr>
            <p:ph type="body" idx="1"/>
          </p:nvPr>
        </p:nvSpPr>
        <p:spPr>
          <a:xfrm>
            <a:off x="457200" y="168288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322650"/>
            <a:ext cx="4040188" cy="436447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682889"/>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322651"/>
            <a:ext cx="4041775" cy="436447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264377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userDrawn="1"/>
        </p:nvSpPr>
        <p:spPr>
          <a:xfrm>
            <a:off x="0" y="138547"/>
            <a:ext cx="9144000" cy="1357745"/>
          </a:xfrm>
          <a:prstGeom prst="rect">
            <a:avLst/>
          </a:prstGeom>
          <a:solidFill>
            <a:schemeClr val="accent1"/>
          </a:solidFill>
          <a:ln>
            <a:noFill/>
          </a:ln>
          <a:effectLst>
            <a:outerShdw blurRad="50800" dist="762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endParaRPr lang="en-GB" dirty="0"/>
          </a:p>
        </p:txBody>
      </p:sp>
    </p:spTree>
    <p:extLst>
      <p:ext uri="{BB962C8B-B14F-4D97-AF65-F5344CB8AC3E}">
        <p14:creationId xmlns:p14="http://schemas.microsoft.com/office/powerpoint/2010/main" val="346723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8877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627553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51134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25144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43593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0"/>
            <a:ext cx="8229600" cy="4902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825411398"/>
      </p:ext>
    </p:extLst>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 id="2147483967" r:id="rId5"/>
    <p:sldLayoutId id="2147483968" r:id="rId6"/>
    <p:sldLayoutId id="2147483969" r:id="rId7"/>
    <p:sldLayoutId id="2147483970" r:id="rId8"/>
    <p:sldLayoutId id="2147483971" r:id="rId9"/>
    <p:sldLayoutId id="2147483972" r:id="rId10"/>
    <p:sldLayoutId id="2147483973" r:id="rId11"/>
  </p:sldLayoutIdLst>
  <p:hf hdr="0" ftr="0" dt="0"/>
  <p:txStyles>
    <p:titleStyle>
      <a:lvl1pPr algn="l" defTabSz="914400" rtl="0" eaLnBrk="1" latinLnBrk="0" hangingPunct="1">
        <a:spcBef>
          <a:spcPct val="0"/>
        </a:spcBef>
        <a:buNone/>
        <a:defRPr sz="3600" b="1" kern="1200">
          <a:solidFill>
            <a:schemeClr val="accent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Clr>
          <a:schemeClr val="accent1"/>
        </a:buClr>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Clr>
          <a:schemeClr val="accent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microsoft.com/office/2007/relationships/hdphoto" Target="../media/hdphoto1.wdp"/></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www.anxietyuk.org.uk" TargetMode="External"/><Relationship Id="rId2" Type="http://schemas.openxmlformats.org/officeDocument/2006/relationships/hyperlink" Target="http://www.youngminds.org.uk" TargetMode="External"/><Relationship Id="rId1" Type="http://schemas.openxmlformats.org/officeDocument/2006/relationships/slideLayout" Target="../slideLayouts/slideLayout2.xml"/><Relationship Id="rId4" Type="http://schemas.openxmlformats.org/officeDocument/2006/relationships/hyperlink" Target="http://www.annafreud.org"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microsoft.com/office/2007/relationships/hdphoto" Target="../media/hdphoto2.wdp"/></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20069" y="-9237"/>
            <a:ext cx="10407305" cy="6945745"/>
          </a:xfrm>
          <a:prstGeom prst="rect">
            <a:avLst/>
          </a:prstGeom>
        </p:spPr>
      </p:pic>
      <p:sp>
        <p:nvSpPr>
          <p:cNvPr id="2" name="Title 1"/>
          <p:cNvSpPr>
            <a:spLocks noGrp="1"/>
          </p:cNvSpPr>
          <p:nvPr>
            <p:ph type="ctrTitle"/>
          </p:nvPr>
        </p:nvSpPr>
        <p:spPr>
          <a:xfrm>
            <a:off x="135626" y="3748013"/>
            <a:ext cx="8359525" cy="2061647"/>
          </a:xfrm>
        </p:spPr>
        <p:txBody>
          <a:bodyPr>
            <a:normAutofit/>
          </a:bodyPr>
          <a:lstStyle/>
          <a:p>
            <a:r>
              <a:rPr lang="en-US" dirty="0">
                <a:solidFill>
                  <a:schemeClr val="bg1"/>
                </a:solidFill>
              </a:rPr>
              <a:t>Managing anxiety: practical guidance for schools in Cornwall and the Isles of Scilly</a:t>
            </a:r>
          </a:p>
        </p:txBody>
      </p:sp>
      <p:sp>
        <p:nvSpPr>
          <p:cNvPr id="3" name="Subtitle 2"/>
          <p:cNvSpPr>
            <a:spLocks noGrp="1"/>
          </p:cNvSpPr>
          <p:nvPr>
            <p:ph type="subTitle" idx="1"/>
          </p:nvPr>
        </p:nvSpPr>
        <p:spPr>
          <a:xfrm>
            <a:off x="258923" y="5809660"/>
            <a:ext cx="9577803" cy="775854"/>
          </a:xfrm>
        </p:spPr>
        <p:txBody>
          <a:bodyPr>
            <a:noAutofit/>
          </a:bodyPr>
          <a:lstStyle/>
          <a:p>
            <a:r>
              <a:rPr lang="en-US" sz="2000" dirty="0">
                <a:solidFill>
                  <a:schemeClr val="bg1"/>
                </a:solidFill>
              </a:rPr>
              <a:t>Dr Lynette Rentoul, Independent Consultant Clinical Psychologist</a:t>
            </a:r>
          </a:p>
          <a:p>
            <a:r>
              <a:rPr lang="en-US" sz="2000" dirty="0">
                <a:solidFill>
                  <a:schemeClr val="bg1"/>
                </a:solidFill>
              </a:rPr>
              <a:t>Clinical Lead, CAMHS, NHS Kernow Clinical Commissioning Group</a:t>
            </a:r>
          </a:p>
        </p:txBody>
      </p:sp>
      <p:pic>
        <p:nvPicPr>
          <p:cNvPr id="5" name="Picture 4"/>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8623641" y="278912"/>
            <a:ext cx="1289574" cy="1051124"/>
          </a:xfrm>
          <a:prstGeom prst="rect">
            <a:avLst/>
          </a:prstGeom>
        </p:spPr>
      </p:pic>
      <p:cxnSp>
        <p:nvCxnSpPr>
          <p:cNvPr id="7" name="Straight Connector 6"/>
          <p:cNvCxnSpPr/>
          <p:nvPr/>
        </p:nvCxnSpPr>
        <p:spPr>
          <a:xfrm>
            <a:off x="258923" y="5689600"/>
            <a:ext cx="765694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018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275" y="245919"/>
            <a:ext cx="8741743" cy="1143000"/>
          </a:xfrm>
        </p:spPr>
        <p:txBody>
          <a:bodyPr>
            <a:normAutofit fontScale="90000"/>
          </a:bodyPr>
          <a:lstStyle/>
          <a:p>
            <a:pPr algn="ctr"/>
            <a:r>
              <a:rPr lang="en-US" sz="3800" dirty="0">
                <a:latin typeface="Times"/>
                <a:cs typeface="Times"/>
              </a:rPr>
              <a:t>What increases children &amp; YP’s anxiety: how does everyday fear become anxiety problem?</a:t>
            </a:r>
          </a:p>
        </p:txBody>
      </p:sp>
      <p:sp>
        <p:nvSpPr>
          <p:cNvPr id="3" name="Content Placeholder 2"/>
          <p:cNvSpPr>
            <a:spLocks noGrp="1"/>
          </p:cNvSpPr>
          <p:nvPr>
            <p:ph idx="1"/>
          </p:nvPr>
        </p:nvSpPr>
        <p:spPr>
          <a:xfrm>
            <a:off x="88899" y="1600199"/>
            <a:ext cx="8971017" cy="5126422"/>
          </a:xfrm>
        </p:spPr>
        <p:txBody>
          <a:bodyPr>
            <a:noAutofit/>
          </a:bodyPr>
          <a:lstStyle/>
          <a:p>
            <a:r>
              <a:rPr lang="en-US" sz="2200" dirty="0">
                <a:latin typeface="Times"/>
                <a:cs typeface="Times"/>
              </a:rPr>
              <a:t>Adverse or traumatic experience(s), - being ill, bullied, car accident, bereavement, parental separation, divorce, parental illness, witnessing or experiencing harm, abuse or family conflict, threats, rows between parents.</a:t>
            </a:r>
          </a:p>
          <a:p>
            <a:r>
              <a:rPr lang="en-US" sz="2200" dirty="0">
                <a:latin typeface="Times"/>
                <a:cs typeface="Times"/>
              </a:rPr>
              <a:t>Experiencing lots of change in short period of time, so that child feels the ground under them not secure; nothing is familiar -scary feeling.</a:t>
            </a:r>
          </a:p>
          <a:p>
            <a:r>
              <a:rPr lang="en-US" sz="2200" dirty="0">
                <a:latin typeface="Times"/>
                <a:cs typeface="Times"/>
              </a:rPr>
              <a:t>Parents who use excessive threats or punishment to control child</a:t>
            </a:r>
          </a:p>
          <a:p>
            <a:r>
              <a:rPr lang="en-US" sz="2200" dirty="0">
                <a:latin typeface="Times"/>
                <a:cs typeface="Times"/>
              </a:rPr>
              <a:t>Hearing scary things or having responsibilities they can’t cope with; family conflict; separation when child becomes pawn; insults and threats.</a:t>
            </a:r>
          </a:p>
          <a:p>
            <a:r>
              <a:rPr lang="en-US" sz="2200" dirty="0">
                <a:latin typeface="Times"/>
                <a:cs typeface="Times"/>
              </a:rPr>
              <a:t>Being around someone who is very anxious &amp; worries about many things –world feels unsafe or even dangerous, may get limited reassurance. </a:t>
            </a:r>
          </a:p>
          <a:p>
            <a:r>
              <a:rPr lang="en-US" sz="2200" dirty="0">
                <a:latin typeface="Times"/>
                <a:cs typeface="Times"/>
              </a:rPr>
              <a:t>Struggling at school, including feeling overwhelmed by work, exams or difficult peer relationships. Can’t problem solve. </a:t>
            </a:r>
          </a:p>
          <a:p>
            <a:r>
              <a:rPr lang="en-US" sz="2200" dirty="0">
                <a:latin typeface="Times"/>
                <a:cs typeface="Times"/>
              </a:rPr>
              <a:t>Some children have a long-standing tendency negative </a:t>
            </a:r>
            <a:r>
              <a:rPr lang="en-US" sz="2200" b="1" i="1" dirty="0">
                <a:latin typeface="Times"/>
                <a:cs typeface="Times"/>
              </a:rPr>
              <a:t>‘Thinking Styles’, </a:t>
            </a:r>
            <a:r>
              <a:rPr lang="en-US" sz="2200" dirty="0">
                <a:latin typeface="Times"/>
                <a:cs typeface="Times"/>
              </a:rPr>
              <a:t>to always imagine the worst; focus on potential dangers; fearful.</a:t>
            </a:r>
          </a:p>
        </p:txBody>
      </p:sp>
    </p:spTree>
    <p:extLst>
      <p:ext uri="{BB962C8B-B14F-4D97-AF65-F5344CB8AC3E}">
        <p14:creationId xmlns:p14="http://schemas.microsoft.com/office/powerpoint/2010/main" val="2760929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235" y="245919"/>
            <a:ext cx="8860117" cy="1143000"/>
          </a:xfrm>
        </p:spPr>
        <p:txBody>
          <a:bodyPr>
            <a:normAutofit/>
          </a:bodyPr>
          <a:lstStyle/>
          <a:p>
            <a:pPr algn="ctr"/>
            <a:r>
              <a:rPr lang="en-US" dirty="0">
                <a:latin typeface="Times"/>
                <a:cs typeface="Times"/>
              </a:rPr>
              <a:t>Anxiety and the impact of Covid restrictions</a:t>
            </a:r>
          </a:p>
        </p:txBody>
      </p:sp>
      <p:sp>
        <p:nvSpPr>
          <p:cNvPr id="3" name="Content Placeholder 2"/>
          <p:cNvSpPr>
            <a:spLocks noGrp="1"/>
          </p:cNvSpPr>
          <p:nvPr>
            <p:ph idx="1"/>
          </p:nvPr>
        </p:nvSpPr>
        <p:spPr>
          <a:xfrm>
            <a:off x="194235" y="1600200"/>
            <a:ext cx="8860118" cy="5057454"/>
          </a:xfrm>
        </p:spPr>
        <p:txBody>
          <a:bodyPr>
            <a:noAutofit/>
          </a:bodyPr>
          <a:lstStyle/>
          <a:p>
            <a:r>
              <a:rPr lang="en-US" sz="2300" dirty="0">
                <a:latin typeface="Times"/>
                <a:cs typeface="Times"/>
              </a:rPr>
              <a:t>Covid and its impact has made many children &amp; YP feel unsafe. Threats associated with it increase our worries about safety; health; wellbeing of family and friends; predictability of the world they know.</a:t>
            </a:r>
          </a:p>
          <a:p>
            <a:r>
              <a:rPr lang="en-US" sz="2300" dirty="0">
                <a:latin typeface="Times"/>
                <a:cs typeface="Times"/>
              </a:rPr>
              <a:t>Increases our feeling of loneliness and isolation –limits access to friends and families, who are sources of comfort and safety</a:t>
            </a:r>
          </a:p>
          <a:p>
            <a:r>
              <a:rPr lang="en-US" sz="2300" dirty="0">
                <a:latin typeface="Times"/>
                <a:cs typeface="Times"/>
              </a:rPr>
              <a:t>Our connections and routines are disrupted –these normally support our feelings of security, predictability &amp; safety</a:t>
            </a:r>
          </a:p>
          <a:p>
            <a:r>
              <a:rPr lang="en-US" sz="2300" dirty="0">
                <a:latin typeface="Times"/>
                <a:cs typeface="Times"/>
              </a:rPr>
              <a:t>Covid threatens our sense that our worlds are safe and predictable –as if the carpet has been pulled from under us.</a:t>
            </a:r>
          </a:p>
          <a:p>
            <a:r>
              <a:rPr lang="en-US" sz="2300" dirty="0">
                <a:latin typeface="Times"/>
                <a:cs typeface="Times"/>
              </a:rPr>
              <a:t>Pressures on our families, increases parental distress, anxiety and conflict and causes anxiety among children. Parental distress may undermine capacity to attend to and regulate children’s anxieties</a:t>
            </a:r>
          </a:p>
          <a:p>
            <a:r>
              <a:rPr lang="en-US" sz="2300" dirty="0">
                <a:latin typeface="Times"/>
                <a:cs typeface="Times"/>
              </a:rPr>
              <a:t>Loss of playful, relaxing and learning opportunities increases anxiety.</a:t>
            </a:r>
          </a:p>
        </p:txBody>
      </p:sp>
    </p:spTree>
    <p:extLst>
      <p:ext uri="{BB962C8B-B14F-4D97-AF65-F5344CB8AC3E}">
        <p14:creationId xmlns:p14="http://schemas.microsoft.com/office/powerpoint/2010/main" val="505748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235" y="245919"/>
            <a:ext cx="8740589" cy="1143000"/>
          </a:xfrm>
        </p:spPr>
        <p:txBody>
          <a:bodyPr>
            <a:noAutofit/>
          </a:bodyPr>
          <a:lstStyle/>
          <a:p>
            <a:pPr algn="ctr"/>
            <a:r>
              <a:rPr lang="en-US" sz="3500" dirty="0">
                <a:latin typeface="Times"/>
                <a:cs typeface="Times"/>
              </a:rPr>
              <a:t>What increases children’s anxiety in school?</a:t>
            </a:r>
            <a:br>
              <a:rPr lang="en-US" sz="3500" dirty="0">
                <a:latin typeface="Times"/>
                <a:cs typeface="Times"/>
              </a:rPr>
            </a:br>
            <a:r>
              <a:rPr lang="en-US" sz="2500" dirty="0">
                <a:latin typeface="Times"/>
                <a:cs typeface="Times"/>
              </a:rPr>
              <a:t>(Consider the needs of both resilient and vulnerable children)</a:t>
            </a:r>
          </a:p>
        </p:txBody>
      </p:sp>
      <p:sp>
        <p:nvSpPr>
          <p:cNvPr id="3" name="Content Placeholder 2"/>
          <p:cNvSpPr>
            <a:spLocks noGrp="1"/>
          </p:cNvSpPr>
          <p:nvPr>
            <p:ph idx="1"/>
          </p:nvPr>
        </p:nvSpPr>
        <p:spPr>
          <a:xfrm>
            <a:off x="194235" y="1600200"/>
            <a:ext cx="8740589" cy="5108388"/>
          </a:xfrm>
        </p:spPr>
        <p:txBody>
          <a:bodyPr>
            <a:noAutofit/>
          </a:bodyPr>
          <a:lstStyle/>
          <a:p>
            <a:r>
              <a:rPr lang="en-US" sz="2300" dirty="0">
                <a:latin typeface="Times"/>
                <a:cs typeface="Times"/>
              </a:rPr>
              <a:t>Child may worry at school about things at home, that they cannot put into words/cannot control –e.g. parental conflict; separation; parental ill health; parental drug/alcohol misuse –</a:t>
            </a:r>
            <a:r>
              <a:rPr lang="en-US" sz="2300" b="1" i="1" dirty="0">
                <a:latin typeface="Times"/>
                <a:cs typeface="Times"/>
              </a:rPr>
              <a:t>these may preoccupy child.</a:t>
            </a:r>
          </a:p>
          <a:p>
            <a:r>
              <a:rPr lang="en-US" sz="2300" dirty="0">
                <a:latin typeface="Times"/>
                <a:cs typeface="Times"/>
              </a:rPr>
              <a:t>Child may worry about peer relationships at school- feeling excluded; being teased; bullied; not being liked or getting on with children; managing conflict with peers; shaming relationships</a:t>
            </a:r>
          </a:p>
          <a:p>
            <a:r>
              <a:rPr lang="en-US" sz="2300" dirty="0">
                <a:latin typeface="Times"/>
                <a:cs typeface="Times"/>
              </a:rPr>
              <a:t>Child may not get on with teacher(s); may find subject hard; may find teacher difficult; may find learning shaming –school work is public</a:t>
            </a:r>
          </a:p>
          <a:p>
            <a:r>
              <a:rPr lang="en-US" sz="2300" dirty="0">
                <a:latin typeface="Times"/>
                <a:cs typeface="Times"/>
              </a:rPr>
              <a:t>Child may fear particular lesson or situation in school (changes in routine; PE/showers; playtime; meal times; eating in front of others); or school transitions –starting new school; new class; new teacher</a:t>
            </a:r>
          </a:p>
          <a:p>
            <a:r>
              <a:rPr lang="en-US" sz="2300" dirty="0">
                <a:latin typeface="Times"/>
                <a:cs typeface="Times"/>
              </a:rPr>
              <a:t>Child may feel overwhelmed by pressures of tests and exams</a:t>
            </a:r>
          </a:p>
          <a:p>
            <a:r>
              <a:rPr lang="en-US" sz="2300" dirty="0">
                <a:latin typeface="Times"/>
                <a:cs typeface="Times"/>
              </a:rPr>
              <a:t>Child may not be able to access peaceful place when feeling anxious</a:t>
            </a:r>
          </a:p>
        </p:txBody>
      </p:sp>
    </p:spTree>
    <p:extLst>
      <p:ext uri="{BB962C8B-B14F-4D97-AF65-F5344CB8AC3E}">
        <p14:creationId xmlns:p14="http://schemas.microsoft.com/office/powerpoint/2010/main" val="489942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529" y="245919"/>
            <a:ext cx="8904941" cy="1143000"/>
          </a:xfrm>
        </p:spPr>
        <p:txBody>
          <a:bodyPr>
            <a:normAutofit/>
          </a:bodyPr>
          <a:lstStyle/>
          <a:p>
            <a:pPr algn="ctr"/>
            <a:r>
              <a:rPr lang="en-US" dirty="0">
                <a:latin typeface="Times"/>
                <a:cs typeface="Times"/>
              </a:rPr>
              <a:t>Spotting warning signs of anxiety in schools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19459366"/>
              </p:ext>
            </p:extLst>
          </p:nvPr>
        </p:nvGraphicFramePr>
        <p:xfrm>
          <a:off x="119528" y="1574799"/>
          <a:ext cx="8968442" cy="5242560"/>
        </p:xfrm>
        <a:graphic>
          <a:graphicData uri="http://schemas.openxmlformats.org/drawingml/2006/table">
            <a:tbl>
              <a:tblPr bandRow="1">
                <a:tableStyleId>{2D5ABB26-0587-4C30-8999-92F81FD0307C}</a:tableStyleId>
              </a:tblPr>
              <a:tblGrid>
                <a:gridCol w="4484221">
                  <a:extLst>
                    <a:ext uri="{9D8B030D-6E8A-4147-A177-3AD203B41FA5}">
                      <a16:colId xmlns:a16="http://schemas.microsoft.com/office/drawing/2014/main" val="20000"/>
                    </a:ext>
                  </a:extLst>
                </a:gridCol>
                <a:gridCol w="4484221">
                  <a:extLst>
                    <a:ext uri="{9D8B030D-6E8A-4147-A177-3AD203B41FA5}">
                      <a16:colId xmlns:a16="http://schemas.microsoft.com/office/drawing/2014/main" val="20001"/>
                    </a:ext>
                  </a:extLst>
                </a:gridCol>
              </a:tblGrid>
              <a:tr h="1058782">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latin typeface="Times"/>
                          <a:cs typeface="Times"/>
                        </a:rPr>
                        <a:t>Not</a:t>
                      </a:r>
                      <a:r>
                        <a:rPr lang="en-US" sz="2200" baseline="0" dirty="0">
                          <a:latin typeface="Times"/>
                          <a:cs typeface="Times"/>
                        </a:rPr>
                        <a:t> wanting to do things that they usually enjoy; can’t mix; alone.</a:t>
                      </a:r>
                      <a:endParaRPr lang="en-US" sz="2200" dirty="0">
                        <a:latin typeface="Times"/>
                        <a:cs typeface="Times"/>
                      </a:endParaRPr>
                    </a:p>
                  </a:txBody>
                  <a:tcPr anchor="ctr">
                    <a:solidFill>
                      <a:schemeClr val="tx2">
                        <a:lumMod val="20000"/>
                        <a:lumOff val="80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latin typeface="Times"/>
                          <a:cs typeface="Times"/>
                        </a:rPr>
                        <a:t>Loss</a:t>
                      </a:r>
                      <a:r>
                        <a:rPr lang="en-US" sz="2200" baseline="0" dirty="0">
                          <a:latin typeface="Times"/>
                          <a:cs typeface="Times"/>
                        </a:rPr>
                        <a:t> of appetite; not eating in front of others; difficulty in sleeping; tummy aches.</a:t>
                      </a:r>
                      <a:endParaRPr lang="en-US" sz="2200" dirty="0">
                        <a:latin typeface="Times"/>
                        <a:cs typeface="Times"/>
                      </a:endParaRPr>
                    </a:p>
                  </a:txBody>
                  <a:tcPr anchor="ctr">
                    <a:solidFill>
                      <a:schemeClr val="accent2">
                        <a:lumMod val="20000"/>
                        <a:lumOff val="80000"/>
                      </a:schemeClr>
                    </a:solidFill>
                  </a:tcPr>
                </a:tc>
                <a:extLst>
                  <a:ext uri="{0D108BD9-81ED-4DB2-BD59-A6C34878D82A}">
                    <a16:rowId xmlns:a16="http://schemas.microsoft.com/office/drawing/2014/main" val="10000"/>
                  </a:ext>
                </a:extLst>
              </a:tr>
              <a:tr h="1058782">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latin typeface="Times"/>
                          <a:cs typeface="Times"/>
                        </a:rPr>
                        <a:t>Expressing</a:t>
                      </a:r>
                      <a:r>
                        <a:rPr lang="en-US" sz="2200" baseline="0" dirty="0">
                          <a:latin typeface="Times"/>
                          <a:cs typeface="Times"/>
                        </a:rPr>
                        <a:t> feelings of worry, fears that something bad is going to happen; tearful. Seeks reassurance</a:t>
                      </a:r>
                      <a:endParaRPr lang="en-US" sz="2200" dirty="0">
                        <a:latin typeface="Times"/>
                        <a:cs typeface="Times"/>
                      </a:endParaRPr>
                    </a:p>
                  </a:txBody>
                  <a:tcPr anchor="ctr">
                    <a:solidFill>
                      <a:schemeClr val="accent2">
                        <a:lumMod val="20000"/>
                        <a:lumOff val="80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latin typeface="Times"/>
                          <a:cs typeface="Times"/>
                        </a:rPr>
                        <a:t>Reluctance</a:t>
                      </a:r>
                      <a:r>
                        <a:rPr lang="en-US" sz="2200" baseline="0" dirty="0">
                          <a:latin typeface="Times"/>
                          <a:cs typeface="Times"/>
                        </a:rPr>
                        <a:t> to go to school (school refusal); fearful at leaving parents</a:t>
                      </a:r>
                      <a:endParaRPr lang="en-US" sz="2200" dirty="0">
                        <a:latin typeface="Times"/>
                        <a:cs typeface="Times"/>
                      </a:endParaRPr>
                    </a:p>
                  </a:txBody>
                  <a:tcPr anchor="ctr">
                    <a:solidFill>
                      <a:schemeClr val="tx2">
                        <a:lumMod val="20000"/>
                        <a:lumOff val="80000"/>
                      </a:schemeClr>
                    </a:solidFill>
                  </a:tcPr>
                </a:tc>
                <a:extLst>
                  <a:ext uri="{0D108BD9-81ED-4DB2-BD59-A6C34878D82A}">
                    <a16:rowId xmlns:a16="http://schemas.microsoft.com/office/drawing/2014/main" val="10001"/>
                  </a:ext>
                </a:extLst>
              </a:tr>
              <a:tr h="748634">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latin typeface="Times"/>
                          <a:cs typeface="Times"/>
                        </a:rPr>
                        <a:t>Increased isolation friends. Concentration problems.</a:t>
                      </a:r>
                    </a:p>
                  </a:txBody>
                  <a:tcPr anchor="ctr">
                    <a:solidFill>
                      <a:schemeClr val="tx2">
                        <a:lumMod val="20000"/>
                        <a:lumOff val="80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latin typeface="Times"/>
                          <a:cs typeface="Times"/>
                        </a:rPr>
                        <a:t>Regressive</a:t>
                      </a:r>
                      <a:r>
                        <a:rPr lang="en-US" sz="2200" baseline="0" dirty="0">
                          <a:latin typeface="Times"/>
                          <a:cs typeface="Times"/>
                        </a:rPr>
                        <a:t> behaviour in younger children; clingy</a:t>
                      </a:r>
                      <a:endParaRPr lang="en-US" sz="2200" dirty="0">
                        <a:latin typeface="Times"/>
                        <a:cs typeface="Times"/>
                      </a:endParaRPr>
                    </a:p>
                  </a:txBody>
                  <a:tcPr anchor="ctr">
                    <a:solidFill>
                      <a:schemeClr val="accent2">
                        <a:lumMod val="20000"/>
                        <a:lumOff val="80000"/>
                      </a:schemeClr>
                    </a:solidFill>
                  </a:tcPr>
                </a:tc>
                <a:extLst>
                  <a:ext uri="{0D108BD9-81ED-4DB2-BD59-A6C34878D82A}">
                    <a16:rowId xmlns:a16="http://schemas.microsoft.com/office/drawing/2014/main" val="10002"/>
                  </a:ext>
                </a:extLst>
              </a:tr>
              <a:tr h="748634">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latin typeface="Times"/>
                          <a:cs typeface="Times"/>
                        </a:rPr>
                        <a:t>Feeling</a:t>
                      </a:r>
                      <a:r>
                        <a:rPr lang="en-US" sz="2200" baseline="0" dirty="0">
                          <a:latin typeface="Times"/>
                          <a:cs typeface="Times"/>
                        </a:rPr>
                        <a:t> overwhelmed by negative/ pessimistic thoughts; checking.</a:t>
                      </a:r>
                      <a:endParaRPr lang="en-US" sz="2200" dirty="0">
                        <a:latin typeface="Times"/>
                        <a:cs typeface="Times"/>
                      </a:endParaRPr>
                    </a:p>
                  </a:txBody>
                  <a:tcPr anchor="ctr">
                    <a:solidFill>
                      <a:schemeClr val="accent2">
                        <a:lumMod val="20000"/>
                        <a:lumOff val="80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latin typeface="Times"/>
                          <a:cs typeface="Times"/>
                        </a:rPr>
                        <a:t>Constantly</a:t>
                      </a:r>
                      <a:r>
                        <a:rPr lang="en-US" sz="2200" baseline="0" dirty="0">
                          <a:latin typeface="Times"/>
                          <a:cs typeface="Times"/>
                        </a:rPr>
                        <a:t> worrying; peer relationship problems</a:t>
                      </a:r>
                    </a:p>
                  </a:txBody>
                  <a:tcPr anchor="ctr">
                    <a:solidFill>
                      <a:schemeClr val="tx2">
                        <a:lumMod val="20000"/>
                        <a:lumOff val="80000"/>
                      </a:schemeClr>
                    </a:solidFill>
                  </a:tcPr>
                </a:tc>
                <a:extLst>
                  <a:ext uri="{0D108BD9-81ED-4DB2-BD59-A6C34878D82A}">
                    <a16:rowId xmlns:a16="http://schemas.microsoft.com/office/drawing/2014/main" val="10003"/>
                  </a:ext>
                </a:extLst>
              </a:tr>
              <a:tr h="748634">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latin typeface="Times"/>
                          <a:cs typeface="Times"/>
                        </a:rPr>
                        <a:t>Fearful</a:t>
                      </a:r>
                      <a:r>
                        <a:rPr lang="en-US" sz="2200" baseline="0" dirty="0">
                          <a:latin typeface="Times"/>
                          <a:cs typeface="Times"/>
                        </a:rPr>
                        <a:t> of many things, including social activities and social mixing.</a:t>
                      </a:r>
                      <a:endParaRPr lang="en-US" sz="2200" dirty="0">
                        <a:latin typeface="Times"/>
                        <a:cs typeface="Times"/>
                      </a:endParaRPr>
                    </a:p>
                  </a:txBody>
                  <a:tcPr anchor="ctr">
                    <a:solidFill>
                      <a:schemeClr val="tx2">
                        <a:lumMod val="20000"/>
                        <a:lumOff val="80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baseline="0" dirty="0">
                          <a:latin typeface="Times"/>
                          <a:cs typeface="Times"/>
                        </a:rPr>
                        <a:t>Fears making mistakes; can’t engage with learning</a:t>
                      </a:r>
                      <a:endParaRPr lang="en-US" sz="2200" dirty="0">
                        <a:latin typeface="Times"/>
                        <a:cs typeface="Times"/>
                      </a:endParaRPr>
                    </a:p>
                  </a:txBody>
                  <a:tcPr anchor="ctr">
                    <a:solidFill>
                      <a:schemeClr val="accent2">
                        <a:lumMod val="20000"/>
                        <a:lumOff val="80000"/>
                      </a:schemeClr>
                    </a:solidFill>
                  </a:tcPr>
                </a:tc>
                <a:extLst>
                  <a:ext uri="{0D108BD9-81ED-4DB2-BD59-A6C34878D82A}">
                    <a16:rowId xmlns:a16="http://schemas.microsoft.com/office/drawing/2014/main" val="10004"/>
                  </a:ext>
                </a:extLst>
              </a:tr>
              <a:tr h="748634">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latin typeface="Times"/>
                          <a:cs typeface="Times"/>
                        </a:rPr>
                        <a:t>Appear more distressed, irritable, fearful. Avoidant  -sits alone.</a:t>
                      </a:r>
                    </a:p>
                  </a:txBody>
                  <a:tcPr anchor="ctr">
                    <a:solidFill>
                      <a:schemeClr val="accent2">
                        <a:lumMod val="20000"/>
                        <a:lumOff val="80000"/>
                      </a:schemeClr>
                    </a:solidFill>
                  </a:tcPr>
                </a:tc>
                <a:tc>
                  <a:txBody>
                    <a:bodyPr/>
                    <a:lstStyle/>
                    <a:p>
                      <a:pPr marL="285750" indent="-285750">
                        <a:buFont typeface="Arial" panose="020B0604020202020204" pitchFamily="34" charset="0"/>
                        <a:buChar char="•"/>
                      </a:pPr>
                      <a:r>
                        <a:rPr lang="en-GB" sz="2000" dirty="0">
                          <a:latin typeface="Times"/>
                          <a:cs typeface="Times"/>
                        </a:rPr>
                        <a:t>Increased</a:t>
                      </a:r>
                      <a:r>
                        <a:rPr lang="en-GB" sz="2000" baseline="0" dirty="0">
                          <a:latin typeface="Times"/>
                          <a:cs typeface="Times"/>
                        </a:rPr>
                        <a:t> controlling/ demanding (fight); increased avoidance (flight)</a:t>
                      </a:r>
                      <a:endParaRPr lang="en-GB" sz="2000" dirty="0">
                        <a:latin typeface="Times"/>
                        <a:cs typeface="Times"/>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71489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245919"/>
            <a:ext cx="8877300" cy="1143000"/>
          </a:xfrm>
        </p:spPr>
        <p:txBody>
          <a:bodyPr>
            <a:normAutofit fontScale="90000"/>
          </a:bodyPr>
          <a:lstStyle/>
          <a:p>
            <a:r>
              <a:rPr lang="en-US" dirty="0">
                <a:latin typeface="Times"/>
                <a:cs typeface="Times"/>
              </a:rPr>
              <a:t>7 ways to support children and young people who are worried (from Anna Freud National Centre)</a:t>
            </a:r>
          </a:p>
        </p:txBody>
      </p:sp>
      <p:sp>
        <p:nvSpPr>
          <p:cNvPr id="3" name="Content Placeholder 2"/>
          <p:cNvSpPr>
            <a:spLocks noGrp="1"/>
          </p:cNvSpPr>
          <p:nvPr>
            <p:ph idx="1"/>
          </p:nvPr>
        </p:nvSpPr>
        <p:spPr>
          <a:xfrm>
            <a:off x="101600" y="1600200"/>
            <a:ext cx="8890000" cy="5156200"/>
          </a:xfrm>
        </p:spPr>
        <p:txBody>
          <a:bodyPr>
            <a:normAutofit fontScale="92500" lnSpcReduction="10000"/>
          </a:bodyPr>
          <a:lstStyle/>
          <a:p>
            <a:pPr marL="514350" indent="-514350">
              <a:buFont typeface="+mj-lt"/>
              <a:buAutoNum type="arabicPeriod"/>
            </a:pPr>
            <a:r>
              <a:rPr lang="en-US" sz="2400" b="1" dirty="0">
                <a:latin typeface="Times"/>
                <a:cs typeface="Times"/>
              </a:rPr>
              <a:t>Create a space for conversation:</a:t>
            </a:r>
            <a:r>
              <a:rPr lang="en-US" sz="2400" dirty="0">
                <a:latin typeface="Times"/>
                <a:cs typeface="Times"/>
              </a:rPr>
              <a:t> show you are available to talk, may be easier while doing another activity, such as drawing. Provide safe spaces.</a:t>
            </a:r>
            <a:endParaRPr lang="en-US" sz="2400" b="1" dirty="0">
              <a:latin typeface="Times"/>
              <a:cs typeface="Times"/>
            </a:endParaRPr>
          </a:p>
          <a:p>
            <a:pPr marL="514350" indent="-514350">
              <a:buFont typeface="+mj-lt"/>
              <a:buAutoNum type="arabicPeriod"/>
            </a:pPr>
            <a:r>
              <a:rPr lang="en-US" sz="2400" b="1" dirty="0">
                <a:latin typeface="Times"/>
                <a:cs typeface="Times"/>
              </a:rPr>
              <a:t>Demonstrate calm: </a:t>
            </a:r>
            <a:r>
              <a:rPr lang="en-US" sz="2400" dirty="0">
                <a:latin typeface="Times"/>
                <a:cs typeface="Times"/>
              </a:rPr>
              <a:t>Model a calm and measure response; children watch behaviours of others to feel safe; your calm is reassuring to them</a:t>
            </a:r>
            <a:endParaRPr lang="en-US" sz="2400" b="1" dirty="0">
              <a:latin typeface="Times"/>
              <a:cs typeface="Times"/>
            </a:endParaRPr>
          </a:p>
          <a:p>
            <a:pPr marL="514350" indent="-514350">
              <a:buFont typeface="+mj-lt"/>
              <a:buAutoNum type="arabicPeriod"/>
            </a:pPr>
            <a:r>
              <a:rPr lang="en-US" sz="2400" b="1" dirty="0">
                <a:latin typeface="Times"/>
                <a:cs typeface="Times"/>
              </a:rPr>
              <a:t>Empathize and validate: </a:t>
            </a:r>
            <a:r>
              <a:rPr lang="en-US" sz="2400" dirty="0">
                <a:latin typeface="Times"/>
                <a:cs typeface="Times"/>
              </a:rPr>
              <a:t>Spend time listening &amp; understanding child’s fears; help them recognize these feelings are understandable/normal</a:t>
            </a:r>
            <a:endParaRPr lang="en-US" sz="2400" b="1" dirty="0">
              <a:latin typeface="Times"/>
              <a:cs typeface="Times"/>
            </a:endParaRPr>
          </a:p>
          <a:p>
            <a:pPr marL="514350" indent="-514350">
              <a:buFont typeface="+mj-lt"/>
              <a:buAutoNum type="arabicPeriod"/>
            </a:pPr>
            <a:r>
              <a:rPr lang="en-US" sz="2400" b="1" dirty="0">
                <a:latin typeface="Times"/>
                <a:cs typeface="Times"/>
              </a:rPr>
              <a:t>Introduce other ways of thinking: </a:t>
            </a:r>
            <a:r>
              <a:rPr lang="en-US" sz="2400" dirty="0">
                <a:latin typeface="Times"/>
                <a:cs typeface="Times"/>
              </a:rPr>
              <a:t>A worry is a thought not necessarily a fact. Understand their fears but think of other ways of thinking about them to put them in perspective. </a:t>
            </a:r>
            <a:r>
              <a:rPr lang="en-US" sz="2400" b="1" i="1" dirty="0">
                <a:latin typeface="Times"/>
                <a:cs typeface="Times"/>
              </a:rPr>
              <a:t>Re-frame </a:t>
            </a:r>
            <a:r>
              <a:rPr lang="en-US" sz="2400" dirty="0">
                <a:latin typeface="Times"/>
                <a:cs typeface="Times"/>
              </a:rPr>
              <a:t>worries to support coping.</a:t>
            </a:r>
          </a:p>
          <a:p>
            <a:pPr marL="514350" indent="-514350">
              <a:buFont typeface="+mj-lt"/>
              <a:buAutoNum type="arabicPeriod"/>
            </a:pPr>
            <a:r>
              <a:rPr lang="en-US" sz="2400" b="1" dirty="0">
                <a:latin typeface="Times"/>
                <a:cs typeface="Times"/>
              </a:rPr>
              <a:t>Reduce environmental stresses: </a:t>
            </a:r>
            <a:r>
              <a:rPr lang="en-US" sz="2400" dirty="0">
                <a:latin typeface="Times"/>
                <a:cs typeface="Times"/>
              </a:rPr>
              <a:t>Understand what makes anxiety worse (e.g. social media) and reduce; self-care and kindness to self. Grounding.</a:t>
            </a:r>
          </a:p>
          <a:p>
            <a:pPr marL="514350" indent="-514350">
              <a:buFont typeface="+mj-lt"/>
              <a:buAutoNum type="arabicPeriod"/>
            </a:pPr>
            <a:r>
              <a:rPr lang="en-US" sz="2400" b="1" dirty="0">
                <a:latin typeface="Times"/>
                <a:cs typeface="Times"/>
              </a:rPr>
              <a:t>Problem solving and coping: </a:t>
            </a:r>
            <a:r>
              <a:rPr lang="en-US" sz="2400" dirty="0">
                <a:latin typeface="Times"/>
                <a:cs typeface="Times"/>
              </a:rPr>
              <a:t>support YPs confidence in finding coping strategies. Hopeful outlook; healthy habits; problem solving; self-help. </a:t>
            </a:r>
          </a:p>
          <a:p>
            <a:pPr marL="514350" indent="-514350">
              <a:buFont typeface="+mj-lt"/>
              <a:buAutoNum type="arabicPeriod"/>
            </a:pPr>
            <a:r>
              <a:rPr lang="en-US" sz="2400" b="1" dirty="0">
                <a:latin typeface="Times"/>
                <a:cs typeface="Times"/>
              </a:rPr>
              <a:t>Check in and monitor progress: </a:t>
            </a:r>
            <a:r>
              <a:rPr lang="en-US" sz="2400" dirty="0">
                <a:latin typeface="Times"/>
                <a:cs typeface="Times"/>
              </a:rPr>
              <a:t>check to see if coping strategies are working (anxiety thermometer, where 0 is calm and 10 extreme anxiety)</a:t>
            </a:r>
            <a:endParaRPr lang="en-US" sz="2400" b="1" dirty="0">
              <a:latin typeface="Times"/>
              <a:cs typeface="Times"/>
            </a:endParaRPr>
          </a:p>
        </p:txBody>
      </p:sp>
    </p:spTree>
    <p:extLst>
      <p:ext uri="{BB962C8B-B14F-4D97-AF65-F5344CB8AC3E}">
        <p14:creationId xmlns:p14="http://schemas.microsoft.com/office/powerpoint/2010/main" val="3227568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637" y="245919"/>
            <a:ext cx="8951349" cy="1011638"/>
          </a:xfrm>
        </p:spPr>
        <p:txBody>
          <a:bodyPr>
            <a:normAutofit fontScale="90000"/>
          </a:bodyPr>
          <a:lstStyle/>
          <a:p>
            <a:pPr algn="ctr"/>
            <a:r>
              <a:rPr lang="en-US" dirty="0">
                <a:latin typeface="Times"/>
                <a:cs typeface="Times"/>
              </a:rPr>
              <a:t>Things in school that may increase anxiety: how to address them and support the child</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28566192"/>
              </p:ext>
            </p:extLst>
          </p:nvPr>
        </p:nvGraphicFramePr>
        <p:xfrm>
          <a:off x="44874" y="1496061"/>
          <a:ext cx="9099126" cy="5361939"/>
        </p:xfrm>
        <a:graphic>
          <a:graphicData uri="http://schemas.openxmlformats.org/drawingml/2006/table">
            <a:tbl>
              <a:tblPr bandRow="1">
                <a:tableStyleId>{5C22544A-7EE6-4342-B048-85BDC9FD1C3A}</a:tableStyleId>
              </a:tblPr>
              <a:tblGrid>
                <a:gridCol w="4549563">
                  <a:extLst>
                    <a:ext uri="{9D8B030D-6E8A-4147-A177-3AD203B41FA5}">
                      <a16:colId xmlns:a16="http://schemas.microsoft.com/office/drawing/2014/main" val="20000"/>
                    </a:ext>
                  </a:extLst>
                </a:gridCol>
                <a:gridCol w="4549563">
                  <a:extLst>
                    <a:ext uri="{9D8B030D-6E8A-4147-A177-3AD203B41FA5}">
                      <a16:colId xmlns:a16="http://schemas.microsoft.com/office/drawing/2014/main" val="20001"/>
                    </a:ext>
                  </a:extLst>
                </a:gridCol>
              </a:tblGrid>
              <a:tr h="1642675">
                <a:tc>
                  <a:txBody>
                    <a:bodyPr/>
                    <a:lstStyle/>
                    <a:p>
                      <a:pPr marL="0" lvl="0" indent="0">
                        <a:buFont typeface="Arial" panose="020B0604020202020204" pitchFamily="34" charset="0"/>
                        <a:buNone/>
                      </a:pPr>
                      <a:r>
                        <a:rPr lang="en-GB" sz="2000" dirty="0">
                          <a:solidFill>
                            <a:schemeClr val="bg1"/>
                          </a:solidFill>
                        </a:rPr>
                        <a:t>Troubles</a:t>
                      </a:r>
                      <a:r>
                        <a:rPr lang="en-GB" sz="2000" baseline="0" dirty="0">
                          <a:solidFill>
                            <a:schemeClr val="bg1"/>
                          </a:solidFill>
                        </a:rPr>
                        <a:t> with other children; bullying; rejection and teasing are common in many schools</a:t>
                      </a:r>
                      <a:r>
                        <a:rPr lang="en-GB" sz="2000" dirty="0">
                          <a:solidFill>
                            <a:schemeClr val="bg1"/>
                          </a:solidFill>
                        </a:rPr>
                        <a:t>. When these things occur persistently it causes distress and anxiety in child.</a:t>
                      </a:r>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900" dirty="0">
                          <a:solidFill>
                            <a:schemeClr val="bg1"/>
                          </a:solidFill>
                        </a:rPr>
                        <a:t>Important</a:t>
                      </a:r>
                      <a:r>
                        <a:rPr lang="en-GB" sz="1900" baseline="0" dirty="0">
                          <a:solidFill>
                            <a:schemeClr val="bg1"/>
                          </a:solidFill>
                        </a:rPr>
                        <a:t> for schools to stop bullying and understand the impact of constant teasing; encourage children to report this and discuss this. Encourage children to develop problem solving</a:t>
                      </a:r>
                      <a:endParaRPr lang="en-GB" sz="1900" dirty="0">
                        <a:solidFill>
                          <a:schemeClr val="bg1"/>
                        </a:solidFill>
                      </a:endParaRPr>
                    </a:p>
                  </a:txBody>
                  <a:tcPr anchor="ctr">
                    <a:solidFill>
                      <a:schemeClr val="accent2"/>
                    </a:solidFill>
                  </a:tcPr>
                </a:tc>
                <a:extLst>
                  <a:ext uri="{0D108BD9-81ED-4DB2-BD59-A6C34878D82A}">
                    <a16:rowId xmlns:a16="http://schemas.microsoft.com/office/drawing/2014/main" val="10000"/>
                  </a:ext>
                </a:extLst>
              </a:tr>
              <a:tr h="1642675">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2000" dirty="0">
                          <a:solidFill>
                            <a:schemeClr val="bg1"/>
                          </a:solidFill>
                        </a:rPr>
                        <a:t>Troubles</a:t>
                      </a:r>
                      <a:r>
                        <a:rPr lang="en-GB" sz="2000" baseline="0" dirty="0">
                          <a:solidFill>
                            <a:schemeClr val="bg1"/>
                          </a:solidFill>
                        </a:rPr>
                        <a:t> with school work: child can be anxious if they feel they can’t do the work, fear failure, or feel that teachers and parents expect too much of them. Pressure! Feel shame/anxiety</a:t>
                      </a:r>
                      <a:endParaRPr lang="en-GB" sz="2000" dirty="0">
                        <a:solidFill>
                          <a:schemeClr val="bg1"/>
                        </a:solidFill>
                      </a:endParaRPr>
                    </a:p>
                  </a:txBody>
                  <a:tcPr anchor="ctr">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900" baseline="0" dirty="0">
                          <a:solidFill>
                            <a:schemeClr val="bg1"/>
                          </a:solidFill>
                        </a:rPr>
                        <a:t>Encourage child to problem solve; help them engage with learning; understand their fears/shame of not succeeding /not knowing; find the joy of learning and discovery; not focus on right &amp; wrong</a:t>
                      </a:r>
                      <a:endParaRPr lang="en-GB" sz="1900" dirty="0">
                        <a:solidFill>
                          <a:schemeClr val="bg1"/>
                        </a:solidFill>
                      </a:endParaRPr>
                    </a:p>
                  </a:txBody>
                  <a:tcPr anchor="ctr">
                    <a:solidFill>
                      <a:schemeClr val="accent1"/>
                    </a:solidFill>
                  </a:tcPr>
                </a:tc>
                <a:extLst>
                  <a:ext uri="{0D108BD9-81ED-4DB2-BD59-A6C34878D82A}">
                    <a16:rowId xmlns:a16="http://schemas.microsoft.com/office/drawing/2014/main" val="10001"/>
                  </a:ext>
                </a:extLst>
              </a:tr>
              <a:tr h="2076589">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2000" dirty="0">
                          <a:solidFill>
                            <a:schemeClr val="bg1"/>
                          </a:solidFill>
                        </a:rPr>
                        <a:t>Sometimes child can’t get on with teacher; sometimes teacher</a:t>
                      </a:r>
                      <a:r>
                        <a:rPr lang="en-GB" sz="2000" baseline="0" dirty="0">
                          <a:solidFill>
                            <a:schemeClr val="bg1"/>
                          </a:solidFill>
                        </a:rPr>
                        <a:t> is felt to be unfair in expectations of child; sometimes teacher can’t connect with child.</a:t>
                      </a:r>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2200" dirty="0">
                          <a:solidFill>
                            <a:schemeClr val="bg1"/>
                          </a:solidFill>
                          <a:latin typeface="Times"/>
                          <a:cs typeface="Times"/>
                        </a:rPr>
                        <a:t>Support understanding of child; address</a:t>
                      </a:r>
                      <a:r>
                        <a:rPr lang="en-GB" sz="2200" baseline="0" dirty="0">
                          <a:solidFill>
                            <a:schemeClr val="bg1"/>
                          </a:solidFill>
                          <a:latin typeface="Times"/>
                          <a:cs typeface="Times"/>
                        </a:rPr>
                        <a:t> any unfair treatment; try to see difficulties from child’s point of view; support connection through understanding, curiosity and empathy. </a:t>
                      </a:r>
                      <a:endParaRPr lang="en-GB" sz="2200" dirty="0">
                        <a:solidFill>
                          <a:schemeClr val="bg1"/>
                        </a:solidFill>
                        <a:latin typeface="Times"/>
                        <a:cs typeface="Time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800" dirty="0">
                        <a:solidFill>
                          <a:schemeClr val="bg1"/>
                        </a:solidFill>
                      </a:endParaRPr>
                    </a:p>
                  </a:txBody>
                  <a:tcPr anchor="ctr">
                    <a:solidFill>
                      <a:schemeClr val="accent2"/>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60683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5919"/>
            <a:ext cx="8994588" cy="1143000"/>
          </a:xfrm>
        </p:spPr>
        <p:txBody>
          <a:bodyPr>
            <a:normAutofit fontScale="90000"/>
          </a:bodyPr>
          <a:lstStyle/>
          <a:p>
            <a:pPr algn="ctr"/>
            <a:r>
              <a:rPr lang="en-US" dirty="0">
                <a:latin typeface="Times"/>
                <a:cs typeface="Times"/>
              </a:rPr>
              <a:t>Supporting anxious children in primary school</a:t>
            </a:r>
            <a:br>
              <a:rPr lang="en-US" dirty="0">
                <a:latin typeface="Times"/>
                <a:cs typeface="Times"/>
              </a:rPr>
            </a:br>
            <a:r>
              <a:rPr lang="en-US" dirty="0">
                <a:latin typeface="Times"/>
                <a:cs typeface="Times"/>
              </a:rPr>
              <a:t>Use the hand model of the brain (Dan Siegel)</a:t>
            </a:r>
          </a:p>
        </p:txBody>
      </p:sp>
      <p:sp>
        <p:nvSpPr>
          <p:cNvPr id="3" name="Content Placeholder 2"/>
          <p:cNvSpPr>
            <a:spLocks noGrp="1"/>
          </p:cNvSpPr>
          <p:nvPr>
            <p:ph idx="1"/>
          </p:nvPr>
        </p:nvSpPr>
        <p:spPr>
          <a:xfrm>
            <a:off x="143434" y="1600199"/>
            <a:ext cx="8851153" cy="5063565"/>
          </a:xfrm>
        </p:spPr>
        <p:txBody>
          <a:bodyPr>
            <a:noAutofit/>
          </a:bodyPr>
          <a:lstStyle/>
          <a:p>
            <a:pPr marL="285750" indent="-285750">
              <a:buFont typeface="Arial"/>
              <a:buChar char="•"/>
            </a:pPr>
            <a:r>
              <a:rPr lang="en-US" sz="2400" dirty="0">
                <a:latin typeface="Times"/>
                <a:cs typeface="Times"/>
              </a:rPr>
              <a:t>Show child that you are available to talk about their worries; let them know that you have noticed they seem worried, and you want to listen and understand. Children often find it easier to open up when doing something else, like drawing or going for a walk</a:t>
            </a:r>
          </a:p>
          <a:p>
            <a:pPr marL="285750" indent="-285750">
              <a:buFont typeface="Arial"/>
              <a:buChar char="•"/>
            </a:pPr>
            <a:r>
              <a:rPr lang="en-US" sz="2400" dirty="0">
                <a:latin typeface="Times"/>
                <a:cs typeface="Times"/>
              </a:rPr>
              <a:t>Although it is important to reassure child, it is important to begin by understanding and take the depth of feeling and fears seriously.</a:t>
            </a:r>
          </a:p>
          <a:p>
            <a:pPr marL="285750" indent="-285750">
              <a:buFont typeface="Arial"/>
              <a:buChar char="•"/>
            </a:pPr>
            <a:r>
              <a:rPr lang="en-US" sz="2400" dirty="0">
                <a:latin typeface="Times"/>
                <a:cs typeface="Times"/>
              </a:rPr>
              <a:t>Work out ways with child to calm and soothe (objects; safe place)</a:t>
            </a:r>
          </a:p>
          <a:p>
            <a:pPr marL="285750" indent="-285750">
              <a:buFont typeface="Arial"/>
              <a:buChar char="•"/>
            </a:pPr>
            <a:r>
              <a:rPr lang="en-US" sz="2400" dirty="0">
                <a:latin typeface="Times"/>
                <a:cs typeface="Times"/>
              </a:rPr>
              <a:t>Suggest different ways of looking at/thinking about their worries; help them see outcomes that do not feel catastrophic; help children problem solve/come up with solutions to things they worry about.</a:t>
            </a:r>
          </a:p>
          <a:p>
            <a:pPr marL="285750" indent="-285750">
              <a:buFont typeface="Arial"/>
              <a:buChar char="•"/>
            </a:pPr>
            <a:r>
              <a:rPr lang="en-US" sz="2400" dirty="0">
                <a:latin typeface="Times"/>
                <a:cs typeface="Times"/>
              </a:rPr>
              <a:t>Don’t put pressure on child who is shy, and worried about big social events and gatherings; gently encourage working with small groups</a:t>
            </a:r>
          </a:p>
          <a:p>
            <a:pPr marL="285750" indent="-285750">
              <a:buFont typeface="Arial"/>
              <a:buChar char="•"/>
            </a:pPr>
            <a:r>
              <a:rPr lang="en-US" sz="2400" dirty="0">
                <a:latin typeface="Times"/>
                <a:cs typeface="Times"/>
              </a:rPr>
              <a:t>Prepare children for changes in routines or changes in school </a:t>
            </a:r>
          </a:p>
          <a:p>
            <a:pPr marL="285750" indent="-285750">
              <a:buFont typeface="Arial"/>
              <a:buChar char="•"/>
            </a:pPr>
            <a:endParaRPr lang="en-US" sz="2400" dirty="0"/>
          </a:p>
        </p:txBody>
      </p:sp>
    </p:spTree>
    <p:extLst>
      <p:ext uri="{BB962C8B-B14F-4D97-AF65-F5344CB8AC3E}">
        <p14:creationId xmlns:p14="http://schemas.microsoft.com/office/powerpoint/2010/main" val="23532349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529" y="245919"/>
            <a:ext cx="8875059" cy="1143000"/>
          </a:xfrm>
        </p:spPr>
        <p:txBody>
          <a:bodyPr>
            <a:normAutofit fontScale="90000"/>
          </a:bodyPr>
          <a:lstStyle/>
          <a:p>
            <a:pPr algn="ctr"/>
            <a:r>
              <a:rPr lang="en-US" dirty="0">
                <a:latin typeface="Times"/>
                <a:cs typeface="Times"/>
              </a:rPr>
              <a:t>Supporting anxious children in secondary school</a:t>
            </a:r>
          </a:p>
        </p:txBody>
      </p:sp>
      <p:sp>
        <p:nvSpPr>
          <p:cNvPr id="3" name="Content Placeholder 2"/>
          <p:cNvSpPr>
            <a:spLocks noGrp="1"/>
          </p:cNvSpPr>
          <p:nvPr>
            <p:ph idx="1"/>
          </p:nvPr>
        </p:nvSpPr>
        <p:spPr>
          <a:xfrm>
            <a:off x="119529" y="1600200"/>
            <a:ext cx="8875059" cy="5108388"/>
          </a:xfrm>
        </p:spPr>
        <p:txBody>
          <a:bodyPr>
            <a:noAutofit/>
          </a:bodyPr>
          <a:lstStyle/>
          <a:p>
            <a:r>
              <a:rPr lang="en-US" sz="2200" dirty="0">
                <a:latin typeface="Times"/>
                <a:cs typeface="Times"/>
              </a:rPr>
              <a:t>Let YP know you have noticed they seem worried; be curious about what their anxiety is about; take their concerns seriously. Reduce stress</a:t>
            </a:r>
          </a:p>
          <a:p>
            <a:r>
              <a:rPr lang="en-US" sz="2200" dirty="0">
                <a:latin typeface="Times"/>
                <a:cs typeface="Times"/>
              </a:rPr>
              <a:t>Find ways of reassuring YP of their safety in school. Talk with them </a:t>
            </a:r>
          </a:p>
          <a:p>
            <a:r>
              <a:rPr lang="en-US" sz="2200" dirty="0">
                <a:latin typeface="Times"/>
                <a:cs typeface="Times"/>
              </a:rPr>
              <a:t>Help YP understand about anxiety, and support them to soothe and calm down (co-regulation) –use grounding &amp; breathing techniques</a:t>
            </a:r>
          </a:p>
          <a:p>
            <a:r>
              <a:rPr lang="en-US" sz="2200" dirty="0">
                <a:latin typeface="Times"/>
                <a:cs typeface="Times"/>
              </a:rPr>
              <a:t>Support child to engage in activities that soothe and calm when they are anxious –e.g. using objects that calm; colouring; walking; finding/imagining safe place. Allow access to safe/calm place if needed </a:t>
            </a:r>
          </a:p>
          <a:p>
            <a:r>
              <a:rPr lang="en-US" sz="2200" dirty="0">
                <a:latin typeface="Times"/>
                <a:cs typeface="Times"/>
              </a:rPr>
              <a:t>Help the child problem solve issues in relation to things they are worried about. Help them get things in perspective. Be trusted adult.</a:t>
            </a:r>
          </a:p>
          <a:p>
            <a:r>
              <a:rPr lang="en-US" sz="2200" dirty="0">
                <a:latin typeface="Times"/>
                <a:cs typeface="Times"/>
              </a:rPr>
              <a:t>Work out what is in their control and what isn’t. Pass back worries that do not belong to them; problem solve worries in small steps</a:t>
            </a:r>
          </a:p>
          <a:p>
            <a:r>
              <a:rPr lang="en-US" sz="2200" dirty="0">
                <a:latin typeface="Times"/>
                <a:cs typeface="Times"/>
              </a:rPr>
              <a:t>Support them to get helpful advice, guidance, education from safe sites</a:t>
            </a:r>
          </a:p>
        </p:txBody>
      </p:sp>
    </p:spTree>
    <p:extLst>
      <p:ext uri="{BB962C8B-B14F-4D97-AF65-F5344CB8AC3E}">
        <p14:creationId xmlns:p14="http://schemas.microsoft.com/office/powerpoint/2010/main" val="19857425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email">
            <a:duotone>
              <a:schemeClr val="bg2">
                <a:shade val="45000"/>
                <a:satMod val="135000"/>
              </a:schemeClr>
              <a:prstClr val="white"/>
            </a:duotone>
            <a:extLst>
              <a:ext uri="{BEBA8EAE-BF5A-486C-A8C5-ECC9F3942E4B}">
                <a14:imgProps xmlns:a14="http://schemas.microsoft.com/office/drawing/2010/main">
                  <a14:imgLayer r:embed="rId4">
                    <a14:imgEffect>
                      <a14:sharpenSoften amount="-25000"/>
                    </a14:imgEffect>
                    <a14:imgEffect>
                      <a14:saturation sat="20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3" y="1505528"/>
            <a:ext cx="9144000" cy="5352472"/>
          </a:xfrm>
          <a:prstGeom prst="rect">
            <a:avLst/>
          </a:prstGeom>
        </p:spPr>
      </p:pic>
      <p:sp>
        <p:nvSpPr>
          <p:cNvPr id="2" name="Title 1"/>
          <p:cNvSpPr>
            <a:spLocks noGrp="1"/>
          </p:cNvSpPr>
          <p:nvPr>
            <p:ph type="title"/>
          </p:nvPr>
        </p:nvSpPr>
        <p:spPr>
          <a:xfrm>
            <a:off x="98636" y="245919"/>
            <a:ext cx="8852711" cy="1143000"/>
          </a:xfrm>
        </p:spPr>
        <p:txBody>
          <a:bodyPr>
            <a:normAutofit fontScale="90000"/>
          </a:bodyPr>
          <a:lstStyle/>
          <a:p>
            <a:pPr algn="ctr"/>
            <a:r>
              <a:rPr lang="en-US" dirty="0">
                <a:latin typeface="Times"/>
                <a:cs typeface="Times"/>
              </a:rPr>
              <a:t>Helping a child in very anxious moment to calm down and feel safe: grounding techniques</a:t>
            </a:r>
          </a:p>
        </p:txBody>
      </p:sp>
      <p:sp>
        <p:nvSpPr>
          <p:cNvPr id="3" name="Content Placeholder 2"/>
          <p:cNvSpPr>
            <a:spLocks noGrp="1"/>
          </p:cNvSpPr>
          <p:nvPr>
            <p:ph idx="1"/>
          </p:nvPr>
        </p:nvSpPr>
        <p:spPr>
          <a:xfrm>
            <a:off x="98637" y="1627428"/>
            <a:ext cx="8852711" cy="5091872"/>
          </a:xfrm>
        </p:spPr>
        <p:txBody>
          <a:bodyPr>
            <a:noAutofit/>
          </a:bodyPr>
          <a:lstStyle/>
          <a:p>
            <a:r>
              <a:rPr lang="en-US" sz="2400" b="1" i="1" dirty="0">
                <a:latin typeface="Cambria"/>
                <a:cs typeface="Cambria"/>
              </a:rPr>
              <a:t>Sit with them and offer them calm reassurance: </a:t>
            </a:r>
            <a:r>
              <a:rPr lang="en-US" sz="2400" dirty="0">
                <a:latin typeface="Cambria"/>
                <a:cs typeface="Cambria"/>
              </a:rPr>
              <a:t>helps the child feel connected and safe with trusted adult –soothing.</a:t>
            </a:r>
          </a:p>
          <a:p>
            <a:r>
              <a:rPr lang="en-US" sz="2300" b="1" i="1" dirty="0">
                <a:latin typeface="Times"/>
                <a:cs typeface="Times"/>
              </a:rPr>
              <a:t>Breathe slowly &amp; deeply together: </a:t>
            </a:r>
            <a:r>
              <a:rPr lang="en-US" sz="2300" dirty="0">
                <a:latin typeface="Times"/>
                <a:cs typeface="Times"/>
              </a:rPr>
              <a:t>count together as you breathe in &amp; out; this helps the body to relax &amp; helps child feel connected to adult</a:t>
            </a:r>
          </a:p>
          <a:p>
            <a:r>
              <a:rPr lang="en-US" sz="2400" b="1" i="1" dirty="0">
                <a:latin typeface="Times"/>
                <a:cs typeface="Times"/>
              </a:rPr>
              <a:t>Reassure them that the anxiety will pass </a:t>
            </a:r>
            <a:r>
              <a:rPr lang="en-US" sz="2400" dirty="0">
                <a:latin typeface="Times"/>
                <a:cs typeface="Times"/>
              </a:rPr>
              <a:t>&amp; they will be OK; helpful to describe as a wave they can ride &amp; land safely, as surf gets smaller (panic attacks are transitory and do pass).</a:t>
            </a:r>
          </a:p>
          <a:p>
            <a:r>
              <a:rPr lang="en-US" sz="2400" b="1" i="1" dirty="0">
                <a:latin typeface="Times"/>
                <a:cs typeface="Times"/>
              </a:rPr>
              <a:t>Ask them to think of a safe &amp; relaxing place or person</a:t>
            </a:r>
            <a:r>
              <a:rPr lang="en-US" sz="2400" dirty="0">
                <a:latin typeface="Times"/>
                <a:cs typeface="Times"/>
              </a:rPr>
              <a:t>. Encourage child to describe ‘safe place’ imagine being in there (use all senses)</a:t>
            </a:r>
          </a:p>
          <a:p>
            <a:r>
              <a:rPr lang="en-US" sz="2400" b="1" i="1" dirty="0">
                <a:latin typeface="Times"/>
                <a:cs typeface="Times"/>
              </a:rPr>
              <a:t>Try using all 5 senses together: </a:t>
            </a:r>
            <a:r>
              <a:rPr lang="en-US" sz="2400" dirty="0">
                <a:latin typeface="Times"/>
                <a:cs typeface="Times"/>
              </a:rPr>
              <a:t>describe things they can see; smell; touch; hear; taste –this helps child to focus and ground themselves.</a:t>
            </a:r>
            <a:endParaRPr lang="en-US" sz="2400" b="1" i="1" dirty="0">
              <a:latin typeface="Times"/>
              <a:cs typeface="Times"/>
            </a:endParaRPr>
          </a:p>
          <a:p>
            <a:r>
              <a:rPr lang="en-US" sz="2400" b="1" i="1" dirty="0">
                <a:latin typeface="Times"/>
                <a:cs typeface="Times"/>
              </a:rPr>
              <a:t>Encourage them to do something that helps them to feel calmer: </a:t>
            </a:r>
            <a:r>
              <a:rPr lang="en-US" sz="2400" dirty="0">
                <a:latin typeface="Times"/>
                <a:cs typeface="Times"/>
              </a:rPr>
              <a:t>running, walking, listen to music, read book, colouring; safe place.</a:t>
            </a:r>
            <a:endParaRPr lang="en-US" sz="2400" b="1" i="1" dirty="0">
              <a:latin typeface="Times"/>
              <a:cs typeface="Times"/>
            </a:endParaRPr>
          </a:p>
        </p:txBody>
      </p:sp>
    </p:spTree>
    <p:extLst>
      <p:ext uri="{BB962C8B-B14F-4D97-AF65-F5344CB8AC3E}">
        <p14:creationId xmlns:p14="http://schemas.microsoft.com/office/powerpoint/2010/main" val="4191555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email">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0" y="1496291"/>
            <a:ext cx="9144000" cy="5430909"/>
          </a:xfrm>
          <a:prstGeom prst="rect">
            <a:avLst/>
          </a:prstGeom>
        </p:spPr>
      </p:pic>
      <p:sp>
        <p:nvSpPr>
          <p:cNvPr id="2" name="Title 1"/>
          <p:cNvSpPr>
            <a:spLocks noGrp="1"/>
          </p:cNvSpPr>
          <p:nvPr>
            <p:ph type="title"/>
          </p:nvPr>
        </p:nvSpPr>
        <p:spPr>
          <a:xfrm>
            <a:off x="197275" y="245919"/>
            <a:ext cx="8946725" cy="1143000"/>
          </a:xfrm>
        </p:spPr>
        <p:txBody>
          <a:bodyPr>
            <a:normAutofit fontScale="90000"/>
          </a:bodyPr>
          <a:lstStyle/>
          <a:p>
            <a:pPr algn="ctr"/>
            <a:r>
              <a:rPr lang="en-US" dirty="0">
                <a:latin typeface="Times"/>
                <a:cs typeface="Times"/>
              </a:rPr>
              <a:t>Supporting anxiety problems in teenagers: self help guidance (From Young Minds website)</a:t>
            </a:r>
          </a:p>
        </p:txBody>
      </p:sp>
      <p:sp>
        <p:nvSpPr>
          <p:cNvPr id="3" name="Content Placeholder 2"/>
          <p:cNvSpPr>
            <a:spLocks noGrp="1"/>
          </p:cNvSpPr>
          <p:nvPr>
            <p:ph idx="1"/>
          </p:nvPr>
        </p:nvSpPr>
        <p:spPr>
          <a:xfrm>
            <a:off x="197275" y="1627427"/>
            <a:ext cx="8741743" cy="5230573"/>
          </a:xfrm>
        </p:spPr>
        <p:txBody>
          <a:bodyPr>
            <a:normAutofit fontScale="85000" lnSpcReduction="10000"/>
          </a:bodyPr>
          <a:lstStyle/>
          <a:p>
            <a:r>
              <a:rPr lang="en-US" sz="2900" b="1" i="1" dirty="0">
                <a:latin typeface="Times"/>
                <a:cs typeface="Times"/>
              </a:rPr>
              <a:t>Grounding techniques: </a:t>
            </a:r>
            <a:r>
              <a:rPr lang="en-US" sz="2900" dirty="0">
                <a:latin typeface="Times"/>
                <a:cs typeface="Times"/>
              </a:rPr>
              <a:t>these are techniques that help you feel calmer. Make a self-soothe box (look at Young Minds or Anna Freud websites) with your favourite soothing things inside. When struggling with anxiety play the alphabet game (name something for each letter of alphabet in a category –e.g. animal) </a:t>
            </a:r>
          </a:p>
          <a:p>
            <a:r>
              <a:rPr lang="en-US" sz="2900" b="1" i="1" dirty="0">
                <a:latin typeface="Times"/>
                <a:cs typeface="Times"/>
              </a:rPr>
              <a:t>Breathing exercises </a:t>
            </a:r>
            <a:r>
              <a:rPr lang="en-US" sz="2900" dirty="0">
                <a:latin typeface="Times"/>
                <a:cs typeface="Times"/>
              </a:rPr>
              <a:t>(breathe in for count of 7 and out for 11). Stop/breathe like this when feeling anxious</a:t>
            </a:r>
          </a:p>
          <a:p>
            <a:r>
              <a:rPr lang="en-US" sz="2900" b="1" i="1" dirty="0">
                <a:latin typeface="Times"/>
                <a:cs typeface="Times"/>
              </a:rPr>
              <a:t>Progressive relaxation exercises (</a:t>
            </a:r>
            <a:r>
              <a:rPr lang="en-US" sz="2900" dirty="0">
                <a:latin typeface="Times"/>
                <a:cs typeface="Times"/>
              </a:rPr>
              <a:t>see</a:t>
            </a:r>
            <a:r>
              <a:rPr lang="en-US" sz="2900" b="1" i="1" dirty="0">
                <a:latin typeface="Times"/>
                <a:cs typeface="Times"/>
              </a:rPr>
              <a:t> Young Minds </a:t>
            </a:r>
            <a:r>
              <a:rPr lang="en-US" sz="2900" dirty="0">
                <a:latin typeface="Times"/>
                <a:cs typeface="Times"/>
              </a:rPr>
              <a:t>website</a:t>
            </a:r>
            <a:r>
              <a:rPr lang="en-US" sz="2900" b="1" i="1" dirty="0">
                <a:latin typeface="Times"/>
                <a:cs typeface="Times"/>
              </a:rPr>
              <a:t>)</a:t>
            </a:r>
            <a:endParaRPr lang="en-US" sz="2900" dirty="0">
              <a:latin typeface="Times"/>
              <a:cs typeface="Times"/>
            </a:endParaRPr>
          </a:p>
          <a:p>
            <a:r>
              <a:rPr lang="en-US" sz="2900" b="1" i="1" dirty="0">
                <a:latin typeface="Times"/>
                <a:cs typeface="Times"/>
              </a:rPr>
              <a:t>Relaxing activities: </a:t>
            </a:r>
            <a:r>
              <a:rPr lang="en-US" sz="2900" dirty="0">
                <a:latin typeface="Times"/>
                <a:cs typeface="Times"/>
              </a:rPr>
              <a:t>Go for walk; picture safe place; think about/do what you like/what you can do; talk to friend or trusted adult; soothing activities (reading/colouring); crafts; music; TV</a:t>
            </a:r>
          </a:p>
          <a:p>
            <a:r>
              <a:rPr lang="en-US" sz="2900" b="1" i="1" dirty="0">
                <a:latin typeface="Times"/>
                <a:cs typeface="Times"/>
              </a:rPr>
              <a:t>Find something to look forward to</a:t>
            </a:r>
            <a:r>
              <a:rPr lang="en-US" sz="2900" dirty="0">
                <a:latin typeface="Times"/>
                <a:cs typeface="Times"/>
              </a:rPr>
              <a:t>: do something you enjoy</a:t>
            </a:r>
          </a:p>
          <a:p>
            <a:r>
              <a:rPr lang="en-US" sz="2900" b="1" i="1" dirty="0">
                <a:latin typeface="Times"/>
                <a:cs typeface="Times"/>
              </a:rPr>
              <a:t>Share your worries </a:t>
            </a:r>
            <a:r>
              <a:rPr lang="en-US" sz="2900" dirty="0">
                <a:latin typeface="Times"/>
                <a:cs typeface="Times"/>
              </a:rPr>
              <a:t>with someone you like and trust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518557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 y="245919"/>
            <a:ext cx="8890000" cy="820881"/>
          </a:xfrm>
        </p:spPr>
        <p:txBody>
          <a:bodyPr/>
          <a:lstStyle/>
          <a:p>
            <a:pPr algn="ctr"/>
            <a:r>
              <a:rPr lang="en-US" dirty="0">
                <a:latin typeface="Cambria"/>
                <a:cs typeface="Cambria"/>
              </a:rPr>
              <a:t>Understanding the nature of anxiety</a:t>
            </a:r>
          </a:p>
        </p:txBody>
      </p:sp>
      <p:sp>
        <p:nvSpPr>
          <p:cNvPr id="3" name="Content Placeholder 2"/>
          <p:cNvSpPr>
            <a:spLocks noGrp="1"/>
          </p:cNvSpPr>
          <p:nvPr>
            <p:ph idx="1"/>
          </p:nvPr>
        </p:nvSpPr>
        <p:spPr>
          <a:xfrm>
            <a:off x="101600" y="1600200"/>
            <a:ext cx="8890000" cy="5092700"/>
          </a:xfrm>
        </p:spPr>
        <p:txBody>
          <a:bodyPr>
            <a:normAutofit fontScale="62500" lnSpcReduction="20000"/>
          </a:bodyPr>
          <a:lstStyle/>
          <a:p>
            <a:r>
              <a:rPr lang="en-US" sz="3700" dirty="0">
                <a:latin typeface="Cambria"/>
                <a:cs typeface="Cambria"/>
              </a:rPr>
              <a:t>Anxiety is a normal, human feeling of fear, apprehension or panic –</a:t>
            </a:r>
            <a:r>
              <a:rPr lang="en-US" sz="3700" b="1" i="1" dirty="0">
                <a:latin typeface="Cambria"/>
                <a:cs typeface="Cambria"/>
              </a:rPr>
              <a:t>a sense that something fearful or even disastrous may happen. </a:t>
            </a:r>
            <a:r>
              <a:rPr lang="en-US" sz="3700" dirty="0">
                <a:latin typeface="Cambria"/>
                <a:cs typeface="Cambria"/>
              </a:rPr>
              <a:t>It can be part of a helpful warning system, when there is danger.</a:t>
            </a:r>
          </a:p>
          <a:p>
            <a:r>
              <a:rPr lang="en-US" sz="3700" dirty="0">
                <a:latin typeface="Cambria"/>
                <a:cs typeface="Cambria"/>
              </a:rPr>
              <a:t>It occurs when we don’t feel </a:t>
            </a:r>
            <a:r>
              <a:rPr lang="en-US" sz="3700" b="1" i="1" dirty="0">
                <a:latin typeface="Cambria"/>
                <a:cs typeface="Cambria"/>
              </a:rPr>
              <a:t>safe. </a:t>
            </a:r>
            <a:r>
              <a:rPr lang="en-US" sz="3700" dirty="0">
                <a:latin typeface="Cambria"/>
                <a:cs typeface="Cambria"/>
              </a:rPr>
              <a:t>When we face scary situations, the brain’s built in alarm system warns us that something isn’t right. It makes us feel more alert, </a:t>
            </a:r>
            <a:r>
              <a:rPr lang="en-US" sz="3700" b="1" i="1" dirty="0">
                <a:latin typeface="Cambria"/>
                <a:cs typeface="Cambria"/>
              </a:rPr>
              <a:t>stops us thinking about other things (can’t learn) </a:t>
            </a:r>
            <a:r>
              <a:rPr lang="en-US" sz="3700" dirty="0">
                <a:latin typeface="Cambria"/>
                <a:cs typeface="Cambria"/>
              </a:rPr>
              <a:t>and sets off the alarm (arousal) system to prepare us for action or get help. Affects body, thinking and feelings. Arousal responses: </a:t>
            </a:r>
            <a:r>
              <a:rPr lang="en-US" sz="3700" b="1" i="1" dirty="0">
                <a:latin typeface="Cambria"/>
                <a:cs typeface="Cambria"/>
              </a:rPr>
              <a:t>Flight; Flight ore Freeze</a:t>
            </a:r>
          </a:p>
          <a:p>
            <a:r>
              <a:rPr lang="en-US" sz="3700" dirty="0">
                <a:latin typeface="Cambria"/>
                <a:cs typeface="Cambria"/>
              </a:rPr>
              <a:t>Most of us worry at times –about friendships, parents, health, school pressures, natural disasters, news items, but usually worries go away, because we are helped or cope.</a:t>
            </a:r>
          </a:p>
          <a:p>
            <a:r>
              <a:rPr lang="en-US" sz="3700" dirty="0">
                <a:latin typeface="Cambria"/>
                <a:cs typeface="Cambria"/>
              </a:rPr>
              <a:t>Sometimes worries don’t go away, </a:t>
            </a:r>
            <a:r>
              <a:rPr lang="en-US" sz="3700" b="1" i="1" dirty="0">
                <a:latin typeface="Cambria"/>
                <a:cs typeface="Cambria"/>
              </a:rPr>
              <a:t>‘Fears take over our minds’ </a:t>
            </a:r>
            <a:r>
              <a:rPr lang="en-US" sz="3700" dirty="0">
                <a:latin typeface="Cambria"/>
                <a:cs typeface="Cambria"/>
              </a:rPr>
              <a:t>and affect all aspects of life - </a:t>
            </a:r>
            <a:r>
              <a:rPr lang="en-US" sz="3700" b="1" i="1" dirty="0">
                <a:latin typeface="Cambria"/>
                <a:cs typeface="Cambria"/>
              </a:rPr>
              <a:t>anxiety itself becomes a problem, and needs special help to sort out. </a:t>
            </a:r>
            <a:r>
              <a:rPr lang="en-US" sz="3700" dirty="0">
                <a:latin typeface="Cambria"/>
                <a:cs typeface="Cambria"/>
              </a:rPr>
              <a:t>Child may end up feeling anxious all the time, and no longer know  exactly what they fear –simply </a:t>
            </a:r>
            <a:r>
              <a:rPr lang="en-US" sz="3700" b="1" i="1" dirty="0">
                <a:latin typeface="Cambria"/>
                <a:cs typeface="Cambria"/>
              </a:rPr>
              <a:t>preoccupied with their fears</a:t>
            </a:r>
            <a:r>
              <a:rPr lang="en-US" sz="3700" dirty="0">
                <a:latin typeface="Cambria"/>
                <a:cs typeface="Cambria"/>
              </a:rPr>
              <a:t>. Anxiety becomes a problem.</a:t>
            </a:r>
          </a:p>
          <a:p>
            <a:endParaRPr lang="en-US" dirty="0"/>
          </a:p>
        </p:txBody>
      </p:sp>
    </p:spTree>
    <p:extLst>
      <p:ext uri="{BB962C8B-B14F-4D97-AF65-F5344CB8AC3E}">
        <p14:creationId xmlns:p14="http://schemas.microsoft.com/office/powerpoint/2010/main" val="36159446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308" y="245919"/>
            <a:ext cx="8951348" cy="1143000"/>
          </a:xfrm>
        </p:spPr>
        <p:txBody>
          <a:bodyPr>
            <a:normAutofit fontScale="90000"/>
          </a:bodyPr>
          <a:lstStyle/>
          <a:p>
            <a:r>
              <a:rPr lang="en-GB" dirty="0"/>
              <a:t>What is helpful when responding to anxiety: be a compassionate and trusted adult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29864497"/>
              </p:ext>
            </p:extLst>
          </p:nvPr>
        </p:nvGraphicFramePr>
        <p:xfrm>
          <a:off x="86308" y="1628732"/>
          <a:ext cx="8951348" cy="5049448"/>
        </p:xfrm>
        <a:graphic>
          <a:graphicData uri="http://schemas.openxmlformats.org/drawingml/2006/table">
            <a:tbl>
              <a:tblPr bandRow="1">
                <a:tableStyleId>{5C22544A-7EE6-4342-B048-85BDC9FD1C3A}</a:tableStyleId>
              </a:tblPr>
              <a:tblGrid>
                <a:gridCol w="4475674">
                  <a:extLst>
                    <a:ext uri="{9D8B030D-6E8A-4147-A177-3AD203B41FA5}">
                      <a16:colId xmlns:a16="http://schemas.microsoft.com/office/drawing/2014/main" val="20000"/>
                    </a:ext>
                  </a:extLst>
                </a:gridCol>
                <a:gridCol w="4475674">
                  <a:extLst>
                    <a:ext uri="{9D8B030D-6E8A-4147-A177-3AD203B41FA5}">
                      <a16:colId xmlns:a16="http://schemas.microsoft.com/office/drawing/2014/main" val="20001"/>
                    </a:ext>
                  </a:extLst>
                </a:gridCol>
              </a:tblGrid>
              <a:tr h="11175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Calm,</a:t>
                      </a:r>
                      <a:r>
                        <a:rPr lang="en-GB" sz="2000" baseline="0" dirty="0"/>
                        <a:t> e</a:t>
                      </a:r>
                      <a:r>
                        <a:rPr lang="en-GB" sz="2000" dirty="0"/>
                        <a:t>mpathic, patient, non-judgemental - listen and care.</a:t>
                      </a:r>
                    </a:p>
                    <a:p>
                      <a:pPr lvl="0"/>
                      <a:r>
                        <a:rPr lang="en-GB" sz="2000" dirty="0"/>
                        <a:t>Reassuring and supportive. </a:t>
                      </a:r>
                    </a:p>
                  </a:txBody>
                  <a:tcPr anchor="ctr">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aseline="0" dirty="0"/>
                        <a:t>Support emotion regulation; help problem solving (worry box/ self soothe box). Relaxing activities.</a:t>
                      </a:r>
                      <a:endParaRPr lang="en-GB" sz="2000" dirty="0"/>
                    </a:p>
                  </a:txBody>
                  <a:tcPr anchor="ctr">
                    <a:solidFill>
                      <a:schemeClr val="tx2">
                        <a:lumMod val="20000"/>
                        <a:lumOff val="80000"/>
                      </a:schemeClr>
                    </a:solidFill>
                  </a:tcPr>
                </a:tc>
                <a:extLst>
                  <a:ext uri="{0D108BD9-81ED-4DB2-BD59-A6C34878D82A}">
                    <a16:rowId xmlns:a16="http://schemas.microsoft.com/office/drawing/2014/main" val="10000"/>
                  </a:ext>
                </a:extLst>
              </a:tr>
              <a:tr h="11175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In calmer moments, talk with child about their anxiety. Don’t dismiss their fears, take them seriously</a:t>
                      </a:r>
                    </a:p>
                  </a:txBody>
                  <a:tcPr anchor="ctr">
                    <a:solidFill>
                      <a:schemeClr val="tx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Help child understand the triggers for anxiety. Recognise the signs and develop problem</a:t>
                      </a:r>
                      <a:r>
                        <a:rPr lang="en-GB" sz="2000" baseline="0" dirty="0"/>
                        <a:t> solving and coping plans (safety box/place)</a:t>
                      </a:r>
                      <a:endParaRPr lang="en-GB" sz="2000" dirty="0"/>
                    </a:p>
                  </a:txBody>
                  <a:tcPr anchor="ctr">
                    <a:solidFill>
                      <a:schemeClr val="accent2">
                        <a:lumMod val="20000"/>
                        <a:lumOff val="80000"/>
                      </a:schemeClr>
                    </a:solidFill>
                  </a:tcPr>
                </a:tc>
                <a:extLst>
                  <a:ext uri="{0D108BD9-81ED-4DB2-BD59-A6C34878D82A}">
                    <a16:rowId xmlns:a16="http://schemas.microsoft.com/office/drawing/2014/main" val="10001"/>
                  </a:ext>
                </a:extLst>
              </a:tr>
              <a:tr h="11175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Think about things that might be making them feel anxious; things at school</a:t>
                      </a:r>
                      <a:r>
                        <a:rPr lang="en-GB" sz="2000" baseline="0" dirty="0"/>
                        <a:t> and at home. Friendship, work.  Problem solve with child</a:t>
                      </a:r>
                      <a:endParaRPr lang="en-GB" sz="2000" dirty="0"/>
                    </a:p>
                  </a:txBody>
                  <a:tcPr anchor="ctr">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Help child understand anxiety better &amp;</a:t>
                      </a:r>
                      <a:r>
                        <a:rPr lang="en-GB" sz="2000" baseline="0" dirty="0"/>
                        <a:t> </a:t>
                      </a:r>
                      <a:r>
                        <a:rPr lang="en-GB" sz="2000" dirty="0"/>
                        <a:t>how it works; help them take charge &amp;</a:t>
                      </a:r>
                      <a:r>
                        <a:rPr lang="en-GB" sz="2000" baseline="0" dirty="0"/>
                        <a:t> </a:t>
                      </a:r>
                      <a:r>
                        <a:rPr lang="en-GB" sz="2000" dirty="0"/>
                        <a:t>problem solve. Share safe websites (Young Minds/ Mind your Way/ YPC)</a:t>
                      </a:r>
                    </a:p>
                  </a:txBody>
                  <a:tcPr anchor="ctr">
                    <a:solidFill>
                      <a:schemeClr val="tx2">
                        <a:lumMod val="20000"/>
                        <a:lumOff val="80000"/>
                      </a:schemeClr>
                    </a:solidFill>
                  </a:tcPr>
                </a:tc>
                <a:extLst>
                  <a:ext uri="{0D108BD9-81ED-4DB2-BD59-A6C34878D82A}">
                    <a16:rowId xmlns:a16="http://schemas.microsoft.com/office/drawing/2014/main" val="10002"/>
                  </a:ext>
                </a:extLst>
              </a:tr>
              <a:tr h="11175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a:t>Work out which things child might need to problem solve and which anxieties</a:t>
                      </a:r>
                      <a:r>
                        <a:rPr lang="en-GB" sz="2000" baseline="0" dirty="0"/>
                        <a:t> </a:t>
                      </a:r>
                      <a:r>
                        <a:rPr lang="en-GB" sz="2000" dirty="0"/>
                        <a:t>do not belong to them (give back to teachers or parents)</a:t>
                      </a:r>
                    </a:p>
                  </a:txBody>
                  <a:tcPr anchor="ctr">
                    <a:solidFill>
                      <a:schemeClr val="tx2">
                        <a:lumMod val="20000"/>
                        <a:lumOff val="80000"/>
                      </a:schemeClr>
                    </a:solidFill>
                  </a:tcPr>
                </a:tc>
                <a:tc>
                  <a:txBody>
                    <a:bodyPr/>
                    <a:lstStyle/>
                    <a:p>
                      <a:r>
                        <a:rPr lang="en-GB" sz="2000" dirty="0"/>
                        <a:t>Help</a:t>
                      </a:r>
                      <a:r>
                        <a:rPr lang="en-GB" sz="2000" baseline="0" dirty="0"/>
                        <a:t> the child use ‘grounding techniques’; breathing (11:7); use soothing objects and other helpful activities. Relaxation &amp; safe place</a:t>
                      </a:r>
                      <a:endParaRPr lang="en-GB" sz="2000" dirty="0"/>
                    </a:p>
                  </a:txBody>
                  <a:tcPr anchor="ctr">
                    <a:solidFill>
                      <a:schemeClr val="accent2">
                        <a:lumMod val="20000"/>
                        <a:lumOff val="8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182403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471" y="245919"/>
            <a:ext cx="8860117" cy="1143000"/>
          </a:xfrm>
        </p:spPr>
        <p:txBody>
          <a:bodyPr>
            <a:normAutofit fontScale="90000"/>
          </a:bodyPr>
          <a:lstStyle/>
          <a:p>
            <a:pPr algn="ctr"/>
            <a:r>
              <a:rPr lang="en-US" dirty="0">
                <a:latin typeface="Times"/>
                <a:cs typeface="Times"/>
              </a:rPr>
              <a:t>Cornwall I-Thrive framework for anxiety: Pathways of support and treatment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82391298"/>
              </p:ext>
            </p:extLst>
          </p:nvPr>
        </p:nvGraphicFramePr>
        <p:xfrm>
          <a:off x="457200" y="1766448"/>
          <a:ext cx="8229600" cy="4902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29178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latin typeface="Times"/>
                <a:cs typeface="Times"/>
              </a:rPr>
              <a:t>I-Thrive Framework for anxiety problems and disorders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50342682"/>
              </p:ext>
            </p:extLst>
          </p:nvPr>
        </p:nvGraphicFramePr>
        <p:xfrm>
          <a:off x="152400" y="1663700"/>
          <a:ext cx="8788400" cy="5169274"/>
        </p:xfrm>
        <a:graphic>
          <a:graphicData uri="http://schemas.openxmlformats.org/drawingml/2006/table">
            <a:tbl>
              <a:tblPr firstRow="1" bandRow="1">
                <a:tableStyleId>{5C22544A-7EE6-4342-B048-85BDC9FD1C3A}</a:tableStyleId>
              </a:tblPr>
              <a:tblGrid>
                <a:gridCol w="2806700">
                  <a:extLst>
                    <a:ext uri="{9D8B030D-6E8A-4147-A177-3AD203B41FA5}">
                      <a16:colId xmlns:a16="http://schemas.microsoft.com/office/drawing/2014/main" val="20000"/>
                    </a:ext>
                  </a:extLst>
                </a:gridCol>
                <a:gridCol w="5981700">
                  <a:extLst>
                    <a:ext uri="{9D8B030D-6E8A-4147-A177-3AD203B41FA5}">
                      <a16:colId xmlns:a16="http://schemas.microsoft.com/office/drawing/2014/main" val="20001"/>
                    </a:ext>
                  </a:extLst>
                </a:gridCol>
              </a:tblGrid>
              <a:tr h="414394">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0"/>
                  </a:ext>
                </a:extLst>
              </a:tr>
              <a:tr h="1452506">
                <a:tc>
                  <a:txBody>
                    <a:bodyPr/>
                    <a:lstStyle/>
                    <a:p>
                      <a:r>
                        <a:rPr lang="en-US" sz="2000" b="1" dirty="0">
                          <a:latin typeface="Times"/>
                          <a:cs typeface="Times"/>
                        </a:rPr>
                        <a:t>Getting Advice: </a:t>
                      </a:r>
                      <a:r>
                        <a:rPr lang="en-US" sz="2000" b="0" dirty="0">
                          <a:latin typeface="Times"/>
                          <a:cs typeface="Times"/>
                        </a:rPr>
                        <a:t>Getting advice &amp; guidance to support children with anxiety</a:t>
                      </a:r>
                      <a:endParaRPr lang="en-US" sz="2000" b="1" dirty="0">
                        <a:latin typeface="Times"/>
                        <a:cs typeface="Times"/>
                      </a:endParaRPr>
                    </a:p>
                  </a:txBody>
                  <a:tcPr/>
                </a:tc>
                <a:tc>
                  <a:txBody>
                    <a:bodyPr/>
                    <a:lstStyle/>
                    <a:p>
                      <a:r>
                        <a:rPr lang="en-US" dirty="0"/>
                        <a:t>mindyourway.co.uk (Young People Cornwall)</a:t>
                      </a:r>
                    </a:p>
                    <a:p>
                      <a:r>
                        <a:rPr lang="en-US" dirty="0"/>
                        <a:t>Kooth.com  (Kooth)</a:t>
                      </a:r>
                    </a:p>
                    <a:p>
                      <a:r>
                        <a:rPr lang="en-US" dirty="0"/>
                        <a:t>Young</a:t>
                      </a:r>
                      <a:r>
                        <a:rPr lang="en-US" baseline="0" dirty="0"/>
                        <a:t> Minds at </a:t>
                      </a:r>
                      <a:r>
                        <a:rPr lang="en-US" baseline="0" dirty="0">
                          <a:hlinkClick r:id="rId2"/>
                        </a:rPr>
                        <a:t>www.youngminds.org.uk</a:t>
                      </a:r>
                      <a:endParaRPr lang="en-US" baseline="0" dirty="0"/>
                    </a:p>
                    <a:p>
                      <a:r>
                        <a:rPr lang="en-US" baseline="0" dirty="0">
                          <a:hlinkClick r:id="rId3"/>
                        </a:rPr>
                        <a:t>www.anxietyuk.org.uk</a:t>
                      </a:r>
                      <a:r>
                        <a:rPr lang="en-US" baseline="0" dirty="0"/>
                        <a:t>;   </a:t>
                      </a:r>
                      <a:r>
                        <a:rPr lang="en-US" baseline="0" dirty="0">
                          <a:hlinkClick r:id="rId4"/>
                        </a:rPr>
                        <a:t>www.annafreud.org</a:t>
                      </a:r>
                      <a:endParaRPr lang="en-US" baseline="0" dirty="0"/>
                    </a:p>
                    <a:p>
                      <a:r>
                        <a:rPr lang="en-US" baseline="0" dirty="0"/>
                        <a:t>Public Health published Guidance; Headstart Guidance</a:t>
                      </a:r>
                    </a:p>
                  </a:txBody>
                  <a:tcPr/>
                </a:tc>
                <a:extLst>
                  <a:ext uri="{0D108BD9-81ED-4DB2-BD59-A6C34878D82A}">
                    <a16:rowId xmlns:a16="http://schemas.microsoft.com/office/drawing/2014/main" val="10001"/>
                  </a:ext>
                </a:extLst>
              </a:tr>
              <a:tr h="1170566">
                <a:tc>
                  <a:txBody>
                    <a:bodyPr/>
                    <a:lstStyle/>
                    <a:p>
                      <a:r>
                        <a:rPr lang="en-US" sz="2000" b="1" dirty="0">
                          <a:latin typeface="Times"/>
                          <a:cs typeface="Times"/>
                        </a:rPr>
                        <a:t>Getting Help:</a:t>
                      </a:r>
                      <a:r>
                        <a:rPr lang="en-US" sz="2000" b="1" baseline="0" dirty="0">
                          <a:latin typeface="Times"/>
                          <a:cs typeface="Times"/>
                        </a:rPr>
                        <a:t> </a:t>
                      </a:r>
                      <a:r>
                        <a:rPr lang="en-US" sz="2200" b="0" baseline="0" dirty="0">
                          <a:latin typeface="Times"/>
                          <a:cs typeface="Times"/>
                        </a:rPr>
                        <a:t>for </a:t>
                      </a:r>
                      <a:r>
                        <a:rPr lang="en-US" sz="2000" dirty="0">
                          <a:latin typeface="Times"/>
                          <a:cs typeface="Times"/>
                        </a:rPr>
                        <a:t>moderate distress &amp; has impact on functioning</a:t>
                      </a:r>
                    </a:p>
                  </a:txBody>
                  <a:tcPr/>
                </a:tc>
                <a:tc>
                  <a:txBody>
                    <a:bodyPr/>
                    <a:lstStyle/>
                    <a:p>
                      <a:r>
                        <a:rPr lang="en-US" dirty="0"/>
                        <a:t>Help from YPC ( emotional wellbeing practitioners)</a:t>
                      </a:r>
                    </a:p>
                    <a:p>
                      <a:r>
                        <a:rPr lang="en-US" dirty="0"/>
                        <a:t>PMHT/ Kooth/ Penhaligon's Friends/ other Voluntary sector support ;</a:t>
                      </a:r>
                      <a:r>
                        <a:rPr lang="en-US" baseline="0" dirty="0"/>
                        <a:t> </a:t>
                      </a:r>
                      <a:r>
                        <a:rPr lang="en-US" dirty="0"/>
                        <a:t>TIS school based practitioners/ MHSTs ;</a:t>
                      </a:r>
                      <a:r>
                        <a:rPr lang="en-US" baseline="0" dirty="0"/>
                        <a:t> school nursing and PMHT</a:t>
                      </a:r>
                      <a:endParaRPr lang="en-US" dirty="0"/>
                    </a:p>
                  </a:txBody>
                  <a:tcPr/>
                </a:tc>
                <a:extLst>
                  <a:ext uri="{0D108BD9-81ED-4DB2-BD59-A6C34878D82A}">
                    <a16:rowId xmlns:a16="http://schemas.microsoft.com/office/drawing/2014/main" val="10002"/>
                  </a:ext>
                </a:extLst>
              </a:tr>
              <a:tr h="1123972">
                <a:tc>
                  <a:txBody>
                    <a:bodyPr/>
                    <a:lstStyle/>
                    <a:p>
                      <a:r>
                        <a:rPr lang="en-US" sz="2000" b="1" dirty="0">
                          <a:latin typeface="Times"/>
                          <a:cs typeface="Times"/>
                        </a:rPr>
                        <a:t>Getting More Help: </a:t>
                      </a:r>
                      <a:r>
                        <a:rPr lang="en-US" sz="2000" dirty="0">
                          <a:latin typeface="Times"/>
                          <a:cs typeface="Times"/>
                        </a:rPr>
                        <a:t>for severe</a:t>
                      </a:r>
                      <a:r>
                        <a:rPr lang="en-US" sz="2000" baseline="0" dirty="0">
                          <a:latin typeface="Times"/>
                          <a:cs typeface="Times"/>
                        </a:rPr>
                        <a:t> distress &amp; impact on functioning</a:t>
                      </a:r>
                      <a:endParaRPr lang="en-US" sz="2000" dirty="0">
                        <a:latin typeface="Times"/>
                        <a:cs typeface="Times"/>
                      </a:endParaRPr>
                    </a:p>
                  </a:txBody>
                  <a:tcPr/>
                </a:tc>
                <a:tc>
                  <a:txBody>
                    <a:bodyPr/>
                    <a:lstStyle/>
                    <a:p>
                      <a:r>
                        <a:rPr lang="en-US" dirty="0"/>
                        <a:t>Highly specialist CAMHS; combination of treatment including CBT and medication with care co-ordination.</a:t>
                      </a:r>
                    </a:p>
                    <a:p>
                      <a:r>
                        <a:rPr lang="en-US" dirty="0"/>
                        <a:t>Additional parent work and family therapy. Multi</a:t>
                      </a:r>
                      <a:r>
                        <a:rPr lang="en-US" baseline="0" dirty="0"/>
                        <a:t> professional t</a:t>
                      </a:r>
                      <a:r>
                        <a:rPr lang="en-US" dirty="0"/>
                        <a:t>eam approach (including education)</a:t>
                      </a:r>
                    </a:p>
                  </a:txBody>
                  <a:tcPr/>
                </a:tc>
                <a:extLst>
                  <a:ext uri="{0D108BD9-81ED-4DB2-BD59-A6C34878D82A}">
                    <a16:rowId xmlns:a16="http://schemas.microsoft.com/office/drawing/2014/main" val="10003"/>
                  </a:ext>
                </a:extLst>
              </a:tr>
              <a:tr h="476837">
                <a:tc>
                  <a:txBody>
                    <a:bodyPr/>
                    <a:lstStyle/>
                    <a:p>
                      <a:r>
                        <a:rPr lang="en-US" sz="2000" b="1" dirty="0">
                          <a:latin typeface="Times"/>
                          <a:cs typeface="Times"/>
                        </a:rPr>
                        <a:t>Risk Support</a:t>
                      </a:r>
                      <a:r>
                        <a:rPr lang="en-US" sz="2000" b="0" dirty="0">
                          <a:latin typeface="Times"/>
                          <a:cs typeface="Times"/>
                        </a:rPr>
                        <a:t>: affects risk to self or others</a:t>
                      </a:r>
                    </a:p>
                  </a:txBody>
                  <a:tcPr/>
                </a:tc>
                <a:tc>
                  <a:txBody>
                    <a:bodyPr/>
                    <a:lstStyle/>
                    <a:p>
                      <a:r>
                        <a:rPr lang="en-US" dirty="0"/>
                        <a:t>Multi agency risk support planning and interventions; Safety planning; input from CAMHS crisis team &amp; Social Care</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739036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email">
            <a:lum bright="70000" contrast="-70000"/>
            <a:extLst>
              <a:ext uri="{BEBA8EAE-BF5A-486C-A8C5-ECC9F3942E4B}">
                <a14:imgProps xmlns:a14="http://schemas.microsoft.com/office/drawing/2010/main">
                  <a14:imgLayer r:embed="rId4">
                    <a14:imgEffect>
                      <a14:sharpenSoften amount="-50000"/>
                    </a14:imgEffect>
                    <a14:imgEffect>
                      <a14:colorTemperature colorTemp="4700"/>
                    </a14:imgEffect>
                  </a14:imgLayer>
                </a14:imgProps>
              </a:ext>
              <a:ext uri="{28A0092B-C50C-407E-A947-70E740481C1C}">
                <a14:useLocalDpi xmlns:a14="http://schemas.microsoft.com/office/drawing/2010/main" val="0"/>
              </a:ext>
            </a:extLst>
          </a:blip>
          <a:stretch>
            <a:fillRect/>
          </a:stretch>
        </p:blipFill>
        <p:spPr>
          <a:xfrm>
            <a:off x="0" y="1294544"/>
            <a:ext cx="9144000" cy="5664745"/>
          </a:xfrm>
          <a:prstGeom prst="rect">
            <a:avLst/>
          </a:prstGeom>
        </p:spPr>
      </p:pic>
      <p:sp>
        <p:nvSpPr>
          <p:cNvPr id="2" name="Title 1"/>
          <p:cNvSpPr>
            <a:spLocks noGrp="1"/>
          </p:cNvSpPr>
          <p:nvPr>
            <p:ph type="title"/>
          </p:nvPr>
        </p:nvSpPr>
        <p:spPr>
          <a:xfrm>
            <a:off x="98637" y="245919"/>
            <a:ext cx="8926689" cy="900677"/>
          </a:xfrm>
        </p:spPr>
        <p:txBody>
          <a:bodyPr>
            <a:normAutofit fontScale="90000"/>
          </a:bodyPr>
          <a:lstStyle/>
          <a:p>
            <a:pPr algn="ctr"/>
            <a:r>
              <a:rPr lang="en-US" dirty="0">
                <a:latin typeface="Times"/>
                <a:cs typeface="Times"/>
              </a:rPr>
              <a:t>How to help anxious young child: parent advice</a:t>
            </a:r>
          </a:p>
        </p:txBody>
      </p:sp>
      <p:sp>
        <p:nvSpPr>
          <p:cNvPr id="3" name="Content Placeholder 2"/>
          <p:cNvSpPr>
            <a:spLocks noGrp="1"/>
          </p:cNvSpPr>
          <p:nvPr>
            <p:ph idx="1"/>
          </p:nvPr>
        </p:nvSpPr>
        <p:spPr>
          <a:xfrm>
            <a:off x="98637" y="1384300"/>
            <a:ext cx="8815723" cy="5473700"/>
          </a:xfrm>
        </p:spPr>
        <p:txBody>
          <a:bodyPr>
            <a:normAutofit lnSpcReduction="10000"/>
          </a:bodyPr>
          <a:lstStyle/>
          <a:p>
            <a:r>
              <a:rPr lang="en-GB" sz="2400" dirty="0">
                <a:latin typeface="Times"/>
                <a:cs typeface="Times"/>
              </a:rPr>
              <a:t>Try to make sure small children get wide range of experiences outside the home –meeting other people and playing with children</a:t>
            </a:r>
          </a:p>
          <a:p>
            <a:r>
              <a:rPr lang="en-GB" sz="2400" dirty="0">
                <a:latin typeface="Times"/>
                <a:cs typeface="Times"/>
              </a:rPr>
              <a:t>Try and support your children to make their own choices and decisions –this helps them problem solve and develop sense of growing independence and confidence. Be calm with your child.</a:t>
            </a:r>
          </a:p>
          <a:p>
            <a:r>
              <a:rPr lang="en-GB" sz="2400" dirty="0">
                <a:latin typeface="Times"/>
                <a:cs typeface="Times"/>
              </a:rPr>
              <a:t>Help children fall asleep on their own. Make their bedroom a nice place with nightlight. Lovely stories at bedtime. </a:t>
            </a:r>
          </a:p>
          <a:p>
            <a:r>
              <a:rPr lang="en-GB" sz="2400" dirty="0">
                <a:latin typeface="Times"/>
                <a:cs typeface="Times"/>
              </a:rPr>
              <a:t>Encourage spending time away from home and family; experiencing safe separations and happy reunions is helpful.</a:t>
            </a:r>
          </a:p>
          <a:p>
            <a:r>
              <a:rPr lang="en-GB" sz="2400" dirty="0">
                <a:latin typeface="Times"/>
                <a:cs typeface="Times"/>
              </a:rPr>
              <a:t>Help your child to soothe and regulate their emotions, when feeling upset or worried. Help them talk about things they fear and problem solve with them. Reassure them; emphasise their safety.</a:t>
            </a:r>
          </a:p>
          <a:p>
            <a:r>
              <a:rPr lang="en-GB" sz="2400" dirty="0">
                <a:latin typeface="Times"/>
                <a:cs typeface="Times"/>
              </a:rPr>
              <a:t>Have fun with young child; joy and play is antidote to anxiety</a:t>
            </a:r>
          </a:p>
          <a:p>
            <a:r>
              <a:rPr lang="en-GB" sz="2400" dirty="0">
                <a:latin typeface="Times"/>
                <a:cs typeface="Times"/>
              </a:rPr>
              <a:t>Protect child from family conflict; disputes and pressures. If parental separation, do not expect child to take sides.</a:t>
            </a:r>
          </a:p>
        </p:txBody>
      </p:sp>
    </p:spTree>
    <p:extLst>
      <p:ext uri="{BB962C8B-B14F-4D97-AF65-F5344CB8AC3E}">
        <p14:creationId xmlns:p14="http://schemas.microsoft.com/office/powerpoint/2010/main" val="36228313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595" y="245919"/>
            <a:ext cx="8741743" cy="1143000"/>
          </a:xfrm>
        </p:spPr>
        <p:txBody>
          <a:bodyPr>
            <a:normAutofit fontScale="90000"/>
          </a:bodyPr>
          <a:lstStyle/>
          <a:p>
            <a:pPr algn="ctr"/>
            <a:r>
              <a:rPr lang="en-US" dirty="0">
                <a:latin typeface="Times"/>
                <a:cs typeface="Times"/>
              </a:rPr>
              <a:t>How to support Primary School aged children: advice for parents</a:t>
            </a:r>
          </a:p>
        </p:txBody>
      </p:sp>
      <p:sp>
        <p:nvSpPr>
          <p:cNvPr id="3" name="Content Placeholder 2"/>
          <p:cNvSpPr>
            <a:spLocks noGrp="1"/>
          </p:cNvSpPr>
          <p:nvPr>
            <p:ph idx="1"/>
          </p:nvPr>
        </p:nvSpPr>
        <p:spPr>
          <a:xfrm>
            <a:off x="246595" y="1689071"/>
            <a:ext cx="8556798" cy="4980911"/>
          </a:xfrm>
        </p:spPr>
        <p:txBody>
          <a:bodyPr>
            <a:normAutofit/>
          </a:bodyPr>
          <a:lstStyle/>
          <a:p>
            <a:pPr marL="0" indent="0">
              <a:buNone/>
            </a:pPr>
            <a:endParaRPr lang="en-US" dirty="0"/>
          </a:p>
          <a:p>
            <a:endParaRPr lang="en-US" dirty="0"/>
          </a:p>
        </p:txBody>
      </p:sp>
      <p:sp>
        <p:nvSpPr>
          <p:cNvPr id="4" name="TextBox 3"/>
          <p:cNvSpPr txBox="1"/>
          <p:nvPr/>
        </p:nvSpPr>
        <p:spPr>
          <a:xfrm>
            <a:off x="0" y="1689071"/>
            <a:ext cx="9144000" cy="5262979"/>
          </a:xfrm>
          <a:prstGeom prst="rect">
            <a:avLst/>
          </a:prstGeom>
          <a:noFill/>
        </p:spPr>
        <p:txBody>
          <a:bodyPr wrap="square" rtlCol="0">
            <a:spAutoFit/>
          </a:bodyPr>
          <a:lstStyle/>
          <a:p>
            <a:pPr marL="285750" indent="-285750">
              <a:buFont typeface="Arial"/>
              <a:buChar char="•"/>
            </a:pPr>
            <a:r>
              <a:rPr lang="en-US" sz="2400" dirty="0">
                <a:latin typeface="Times"/>
                <a:cs typeface="Times"/>
              </a:rPr>
              <a:t>Show children that you are available to talk about their worries; let them know that you have noticed they seem worried, and you want to listen and understand. Children often find it easier to open up when doing something else, like drawing or going for a walk</a:t>
            </a:r>
          </a:p>
          <a:p>
            <a:pPr marL="285750" indent="-285750">
              <a:buFont typeface="Arial"/>
              <a:buChar char="•"/>
            </a:pPr>
            <a:r>
              <a:rPr lang="en-US" sz="2400" dirty="0">
                <a:latin typeface="Times"/>
                <a:cs typeface="Times"/>
              </a:rPr>
              <a:t>Prepare children for changes in routines or changes in school </a:t>
            </a:r>
          </a:p>
          <a:p>
            <a:pPr marL="285750" indent="-285750">
              <a:buFont typeface="Arial"/>
              <a:buChar char="•"/>
            </a:pPr>
            <a:r>
              <a:rPr lang="en-US" sz="2400" dirty="0">
                <a:latin typeface="Times"/>
                <a:cs typeface="Times"/>
              </a:rPr>
              <a:t>Although it is important to find ways to reassure child, it is important to begin by understanding and taking worries seriously first. Take the depth of feeling seriously.</a:t>
            </a:r>
          </a:p>
          <a:p>
            <a:pPr marL="285750" indent="-285750">
              <a:buFont typeface="Arial"/>
              <a:buChar char="•"/>
            </a:pPr>
            <a:r>
              <a:rPr lang="en-US" sz="2400" dirty="0">
                <a:latin typeface="Times"/>
                <a:cs typeface="Times"/>
              </a:rPr>
              <a:t>Suggest different ways of looking at/thinking about their worries; help them see outcomes that do not feel catastrophic; help children problem solve/come up with solutions to things they worry about.</a:t>
            </a:r>
          </a:p>
          <a:p>
            <a:pPr marL="285750" indent="-285750">
              <a:buFont typeface="Arial"/>
              <a:buChar char="•"/>
            </a:pPr>
            <a:r>
              <a:rPr lang="en-US" sz="2400" dirty="0">
                <a:latin typeface="Times"/>
                <a:cs typeface="Times"/>
              </a:rPr>
              <a:t>Don’t put pressure on child who is shy, and worried about big social events and gatherings; gently encourage working with small groups.</a:t>
            </a:r>
          </a:p>
          <a:p>
            <a:pPr marL="285750" indent="-285750">
              <a:buFont typeface="Arial"/>
              <a:buChar char="•"/>
            </a:pPr>
            <a:r>
              <a:rPr lang="en-US" sz="2400" dirty="0">
                <a:latin typeface="Times"/>
                <a:cs typeface="Times"/>
              </a:rPr>
              <a:t>Protect child from family disputes; conflict and pressures.</a:t>
            </a:r>
          </a:p>
        </p:txBody>
      </p:sp>
    </p:spTree>
    <p:extLst>
      <p:ext uri="{BB962C8B-B14F-4D97-AF65-F5344CB8AC3E}">
        <p14:creationId xmlns:p14="http://schemas.microsoft.com/office/powerpoint/2010/main" val="25549981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45919"/>
            <a:ext cx="9012996" cy="962322"/>
          </a:xfrm>
        </p:spPr>
        <p:txBody>
          <a:bodyPr>
            <a:normAutofit fontScale="90000"/>
          </a:bodyPr>
          <a:lstStyle/>
          <a:p>
            <a:pPr algn="ctr"/>
            <a:r>
              <a:rPr lang="en-US" dirty="0">
                <a:latin typeface="Times"/>
                <a:cs typeface="Times"/>
              </a:rPr>
              <a:t>How to support teenage children: advice for parents</a:t>
            </a:r>
          </a:p>
        </p:txBody>
      </p:sp>
      <p:sp>
        <p:nvSpPr>
          <p:cNvPr id="3" name="Content Placeholder 2"/>
          <p:cNvSpPr>
            <a:spLocks noGrp="1"/>
          </p:cNvSpPr>
          <p:nvPr>
            <p:ph idx="1"/>
          </p:nvPr>
        </p:nvSpPr>
        <p:spPr>
          <a:xfrm>
            <a:off x="160287" y="1600200"/>
            <a:ext cx="8852710" cy="5156086"/>
          </a:xfrm>
        </p:spPr>
        <p:txBody>
          <a:bodyPr>
            <a:normAutofit/>
          </a:bodyPr>
          <a:lstStyle/>
          <a:p>
            <a:r>
              <a:rPr lang="en-US" sz="2400" dirty="0">
                <a:latin typeface="Times"/>
                <a:cs typeface="Times"/>
              </a:rPr>
              <a:t>Teenage years can be fraught times –bodily &amp; emotional changes can feel very uncomfortable and scary –may lead to concern with body; changing sleep patterns; eating problems. Understanding!</a:t>
            </a:r>
          </a:p>
          <a:p>
            <a:r>
              <a:rPr lang="en-US" sz="2400" dirty="0">
                <a:latin typeface="Times"/>
                <a:cs typeface="Times"/>
              </a:rPr>
              <a:t>Feelings of uncertainty, turmoil, anxiety &amp; unhappiness is relatively coming among teenagers –mostly they need trusted adult to talk to; help with emotion regulation &amp; problem solving; compassion; reassurance and help with esteem. </a:t>
            </a:r>
            <a:r>
              <a:rPr lang="en-US" sz="2400" b="1" i="1" dirty="0">
                <a:latin typeface="Times"/>
                <a:cs typeface="Times"/>
              </a:rPr>
              <a:t>They need parents to be calm.</a:t>
            </a:r>
          </a:p>
          <a:p>
            <a:r>
              <a:rPr lang="en-US" sz="2400" dirty="0">
                <a:latin typeface="Times"/>
                <a:cs typeface="Times"/>
              </a:rPr>
              <a:t>Set clear ground rules –reasonable and less restrictive as child gets older and more responsible. Reasoned and flexible rules.</a:t>
            </a:r>
          </a:p>
          <a:p>
            <a:r>
              <a:rPr lang="en-US" sz="2400" dirty="0">
                <a:latin typeface="Times"/>
                <a:cs typeface="Times"/>
              </a:rPr>
              <a:t>Listen to your child; connect with compassion; be patient and calm (even when you don’t feel that); be trusted adult; not judgmental or overly critical approach –problem solving.</a:t>
            </a:r>
          </a:p>
          <a:p>
            <a:r>
              <a:rPr lang="en-US" sz="2400" dirty="0">
                <a:latin typeface="Times"/>
                <a:cs typeface="Times"/>
              </a:rPr>
              <a:t>Find support for yourself –it is hard to get it right for teenagers.</a:t>
            </a:r>
          </a:p>
        </p:txBody>
      </p:sp>
    </p:spTree>
    <p:extLst>
      <p:ext uri="{BB962C8B-B14F-4D97-AF65-F5344CB8AC3E}">
        <p14:creationId xmlns:p14="http://schemas.microsoft.com/office/powerpoint/2010/main" val="19552496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245919"/>
            <a:ext cx="8851900" cy="1143000"/>
          </a:xfrm>
        </p:spPr>
        <p:txBody>
          <a:bodyPr>
            <a:normAutofit fontScale="90000"/>
          </a:bodyPr>
          <a:lstStyle/>
          <a:p>
            <a:r>
              <a:rPr lang="en-US" dirty="0"/>
              <a:t>Example of vicious cycle of school anxiety</a:t>
            </a:r>
          </a:p>
        </p:txBody>
      </p:sp>
      <p:sp>
        <p:nvSpPr>
          <p:cNvPr id="3" name="Content Placeholder 2"/>
          <p:cNvSpPr>
            <a:spLocks noGrp="1"/>
          </p:cNvSpPr>
          <p:nvPr>
            <p:ph idx="1"/>
          </p:nvPr>
        </p:nvSpPr>
        <p:spPr/>
        <p:txBody>
          <a:bodyPr/>
          <a:lstStyle/>
          <a:p>
            <a:pPr marL="0" indent="0">
              <a:buNone/>
            </a:pPr>
            <a:r>
              <a:rPr lang="en-US" dirty="0"/>
              <a:t> </a:t>
            </a:r>
          </a:p>
          <a:p>
            <a:pPr marL="0" indent="0">
              <a:buNone/>
            </a:pPr>
            <a:endParaRPr lang="en-US" dirty="0"/>
          </a:p>
        </p:txBody>
      </p:sp>
      <p:graphicFrame>
        <p:nvGraphicFramePr>
          <p:cNvPr id="4" name="Diagram 3"/>
          <p:cNvGraphicFramePr/>
          <p:nvPr>
            <p:extLst>
              <p:ext uri="{D42A27DB-BD31-4B8C-83A1-F6EECF244321}">
                <p14:modId xmlns:p14="http://schemas.microsoft.com/office/powerpoint/2010/main" val="2528985586"/>
              </p:ext>
            </p:extLst>
          </p:nvPr>
        </p:nvGraphicFramePr>
        <p:xfrm>
          <a:off x="368300" y="1689100"/>
          <a:ext cx="8597900" cy="5016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2347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5919"/>
            <a:ext cx="9039412" cy="1143000"/>
          </a:xfrm>
        </p:spPr>
        <p:txBody>
          <a:bodyPr>
            <a:normAutofit fontScale="90000"/>
          </a:bodyPr>
          <a:lstStyle/>
          <a:p>
            <a:pPr algn="ctr"/>
            <a:r>
              <a:rPr lang="en-US" dirty="0">
                <a:latin typeface="Times"/>
                <a:cs typeface="Times"/>
              </a:rPr>
              <a:t>Helping children with school refusal and anxiety: advice for parents  </a:t>
            </a:r>
          </a:p>
        </p:txBody>
      </p:sp>
      <p:sp>
        <p:nvSpPr>
          <p:cNvPr id="3" name="Content Placeholder 2"/>
          <p:cNvSpPr>
            <a:spLocks noGrp="1"/>
          </p:cNvSpPr>
          <p:nvPr>
            <p:ph idx="1"/>
          </p:nvPr>
        </p:nvSpPr>
        <p:spPr>
          <a:xfrm>
            <a:off x="119529" y="1600200"/>
            <a:ext cx="8919883" cy="5153212"/>
          </a:xfrm>
        </p:spPr>
        <p:txBody>
          <a:bodyPr>
            <a:noAutofit/>
          </a:bodyPr>
          <a:lstStyle/>
          <a:p>
            <a:r>
              <a:rPr lang="en-US" sz="2000" dirty="0">
                <a:latin typeface="Times"/>
                <a:cs typeface="Times"/>
              </a:rPr>
              <a:t>Ask child what it is about school that makes them not want to go; stay calm; take worries seriously; listen and understand</a:t>
            </a:r>
          </a:p>
          <a:p>
            <a:r>
              <a:rPr lang="en-US" sz="2000" dirty="0">
                <a:latin typeface="Times"/>
                <a:cs typeface="Times"/>
              </a:rPr>
              <a:t>Even though situation may be stressful, not helpful to shout, tell them off or use physical force –this will increase anxiety. Instead, think together about ways of coping and developing helpful ways forward</a:t>
            </a:r>
          </a:p>
          <a:p>
            <a:r>
              <a:rPr lang="en-US" sz="2000" dirty="0">
                <a:latin typeface="Times"/>
                <a:cs typeface="Times"/>
              </a:rPr>
              <a:t>Support coping strategies and things that help child cope (soothing aids).</a:t>
            </a:r>
          </a:p>
          <a:p>
            <a:r>
              <a:rPr lang="en-US" sz="2000" dirty="0">
                <a:latin typeface="Times"/>
                <a:cs typeface="Times"/>
              </a:rPr>
              <a:t>Plan regular routines before school. </a:t>
            </a:r>
          </a:p>
          <a:p>
            <a:r>
              <a:rPr lang="en-US" sz="2000" dirty="0">
                <a:latin typeface="Times"/>
                <a:cs typeface="Times"/>
              </a:rPr>
              <a:t>Speak with the school and child’s teacher. Find out if there are pressures at school with work or friendships/ bullying. Work out a plan with the school</a:t>
            </a:r>
          </a:p>
          <a:p>
            <a:r>
              <a:rPr lang="en-US" sz="2000" dirty="0">
                <a:latin typeface="Times"/>
                <a:cs typeface="Times"/>
              </a:rPr>
              <a:t>Discuss with school about possible triggers –moments when they seem to particular struggle; breaks; play time; subjects.</a:t>
            </a:r>
          </a:p>
          <a:p>
            <a:r>
              <a:rPr lang="en-US" sz="2000" dirty="0">
                <a:latin typeface="Times"/>
                <a:cs typeface="Times"/>
              </a:rPr>
              <a:t>Keep in regular contact with key school staff; </a:t>
            </a:r>
          </a:p>
          <a:p>
            <a:r>
              <a:rPr lang="en-US" sz="2000" dirty="0">
                <a:latin typeface="Times"/>
                <a:cs typeface="Times"/>
              </a:rPr>
              <a:t>Be consistent in strategies to support return to school</a:t>
            </a:r>
          </a:p>
          <a:p>
            <a:r>
              <a:rPr lang="en-US" sz="2000" dirty="0">
                <a:latin typeface="Times"/>
                <a:cs typeface="Times"/>
              </a:rPr>
              <a:t>Support child to problem solve with you; think of strategies together; encourage pride in problem solving. Think about changes that can be made</a:t>
            </a:r>
          </a:p>
        </p:txBody>
      </p:sp>
    </p:spTree>
    <p:extLst>
      <p:ext uri="{BB962C8B-B14F-4D97-AF65-F5344CB8AC3E}">
        <p14:creationId xmlns:p14="http://schemas.microsoft.com/office/powerpoint/2010/main" val="179487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599" y="245919"/>
            <a:ext cx="8907929" cy="1143000"/>
          </a:xfrm>
        </p:spPr>
        <p:txBody>
          <a:bodyPr>
            <a:noAutofit/>
          </a:bodyPr>
          <a:lstStyle/>
          <a:p>
            <a:pPr algn="ctr"/>
            <a:r>
              <a:rPr lang="en-US" dirty="0">
                <a:latin typeface="Times"/>
                <a:cs typeface="Times"/>
              </a:rPr>
              <a:t>Understanding the early roots of anxiety: the foundations in neuroscience</a:t>
            </a:r>
          </a:p>
        </p:txBody>
      </p:sp>
      <p:sp>
        <p:nvSpPr>
          <p:cNvPr id="3" name="Content Placeholder 2"/>
          <p:cNvSpPr>
            <a:spLocks noGrp="1"/>
          </p:cNvSpPr>
          <p:nvPr>
            <p:ph idx="1"/>
          </p:nvPr>
        </p:nvSpPr>
        <p:spPr>
          <a:xfrm>
            <a:off x="0" y="1600199"/>
            <a:ext cx="9009529" cy="5153213"/>
          </a:xfrm>
        </p:spPr>
        <p:txBody>
          <a:bodyPr>
            <a:noAutofit/>
          </a:bodyPr>
          <a:lstStyle/>
          <a:p>
            <a:r>
              <a:rPr lang="en-US" sz="2300" dirty="0">
                <a:latin typeface="Times"/>
                <a:cs typeface="Times"/>
              </a:rPr>
              <a:t>During the early years, we are dependent on adults to understand &amp; attend to our needs in trusted &amp; consistent ways, -keep us calm &amp; safe.</a:t>
            </a:r>
          </a:p>
          <a:p>
            <a:r>
              <a:rPr lang="en-US" sz="2300" dirty="0">
                <a:latin typeface="Times"/>
                <a:cs typeface="Times"/>
              </a:rPr>
              <a:t>Young children experience strong emotions and require carers to</a:t>
            </a:r>
            <a:r>
              <a:rPr lang="en-US" sz="2300" b="1" i="1" dirty="0">
                <a:latin typeface="Times"/>
                <a:cs typeface="Times"/>
              </a:rPr>
              <a:t> think for them &amp; sooth and calm them when anxious; contain their anxiety.</a:t>
            </a:r>
          </a:p>
          <a:p>
            <a:r>
              <a:rPr lang="en-US" sz="2300" dirty="0">
                <a:latin typeface="Times"/>
                <a:cs typeface="Times"/>
              </a:rPr>
              <a:t>Soothing a distressed child supports </a:t>
            </a:r>
            <a:r>
              <a:rPr lang="en-US" sz="2300" b="1" i="1" dirty="0">
                <a:latin typeface="Times"/>
                <a:cs typeface="Times"/>
              </a:rPr>
              <a:t>‘emotion regulation’ </a:t>
            </a:r>
            <a:r>
              <a:rPr lang="en-US" sz="2300" dirty="0">
                <a:latin typeface="Times"/>
                <a:cs typeface="Times"/>
              </a:rPr>
              <a:t>and is vital so that immature brains are not overwhelmed by anxiety (toxic stress).</a:t>
            </a:r>
          </a:p>
          <a:p>
            <a:r>
              <a:rPr lang="en-US" sz="2300" dirty="0">
                <a:latin typeface="Times"/>
                <a:cs typeface="Times"/>
              </a:rPr>
              <a:t>Responsive parenting soothes &amp; regulates child’s anxiety, </a:t>
            </a:r>
            <a:r>
              <a:rPr lang="en-US" sz="2300" b="1" i="1" dirty="0">
                <a:latin typeface="Times"/>
                <a:cs typeface="Times"/>
              </a:rPr>
              <a:t>they feel safe and free to explore and play</a:t>
            </a:r>
            <a:r>
              <a:rPr lang="en-US" sz="2300" dirty="0">
                <a:latin typeface="Times"/>
                <a:cs typeface="Times"/>
              </a:rPr>
              <a:t>; </a:t>
            </a:r>
            <a:r>
              <a:rPr lang="en-US" sz="2300" b="1" i="1" dirty="0">
                <a:latin typeface="Times"/>
                <a:cs typeface="Times"/>
              </a:rPr>
              <a:t>‘secure base’ </a:t>
            </a:r>
            <a:r>
              <a:rPr lang="en-US" sz="2300" dirty="0">
                <a:latin typeface="Times"/>
                <a:cs typeface="Times"/>
              </a:rPr>
              <a:t>&amp; ‘</a:t>
            </a:r>
            <a:r>
              <a:rPr lang="en-US" sz="2300" b="1" i="1" dirty="0">
                <a:latin typeface="Times"/>
                <a:cs typeface="Times"/>
              </a:rPr>
              <a:t>secure attachment’.</a:t>
            </a:r>
          </a:p>
          <a:p>
            <a:r>
              <a:rPr lang="en-US" sz="2300" dirty="0">
                <a:latin typeface="Times"/>
                <a:cs typeface="Times"/>
              </a:rPr>
              <a:t>Separation or unresponsive/unpredictable/unsafe responses cause great anxiety, which the child can’t regulate –child </a:t>
            </a:r>
            <a:r>
              <a:rPr lang="en-US" sz="2300" b="1" i="1" dirty="0">
                <a:latin typeface="Times"/>
                <a:cs typeface="Times"/>
              </a:rPr>
              <a:t>feels unsafe &amp; anxious. </a:t>
            </a:r>
          </a:p>
          <a:p>
            <a:r>
              <a:rPr lang="en-US" sz="2300" dirty="0">
                <a:latin typeface="Times"/>
                <a:cs typeface="Times"/>
              </a:rPr>
              <a:t>Children need trusted adults to support feelings of safety &amp; security.</a:t>
            </a:r>
          </a:p>
          <a:p>
            <a:pPr marL="0" indent="0">
              <a:buNone/>
            </a:pPr>
            <a:r>
              <a:rPr lang="en-US" sz="2300" b="1" i="1" dirty="0">
                <a:latin typeface="Times"/>
                <a:cs typeface="Times"/>
              </a:rPr>
              <a:t>The world can feel scary to children, so adults need to reassure them; help them problem solve when they feel overwhelmed to feel safe again.</a:t>
            </a:r>
          </a:p>
          <a:p>
            <a:endParaRPr lang="en-US" sz="2300" b="1" i="1" dirty="0">
              <a:latin typeface="Times"/>
              <a:cs typeface="Times"/>
            </a:endParaRPr>
          </a:p>
          <a:p>
            <a:endParaRPr lang="en-US" sz="2300" dirty="0">
              <a:latin typeface="Times"/>
              <a:cs typeface="Times"/>
            </a:endParaRPr>
          </a:p>
          <a:p>
            <a:endParaRPr lang="en-US" sz="2300" dirty="0">
              <a:latin typeface="Times"/>
              <a:cs typeface="Times"/>
            </a:endParaRPr>
          </a:p>
        </p:txBody>
      </p:sp>
    </p:spTree>
    <p:extLst>
      <p:ext uri="{BB962C8B-B14F-4D97-AF65-F5344CB8AC3E}">
        <p14:creationId xmlns:p14="http://schemas.microsoft.com/office/powerpoint/2010/main" val="1515914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529" y="245919"/>
            <a:ext cx="8830235" cy="1143000"/>
          </a:xfrm>
        </p:spPr>
        <p:txBody>
          <a:bodyPr>
            <a:noAutofit/>
          </a:bodyPr>
          <a:lstStyle/>
          <a:p>
            <a:pPr algn="ctr"/>
            <a:r>
              <a:rPr lang="en-US" dirty="0">
                <a:latin typeface="Times"/>
                <a:cs typeface="Times"/>
              </a:rPr>
              <a:t>Anxiety may underpin many behaviours that challenge at home and school</a:t>
            </a:r>
          </a:p>
        </p:txBody>
      </p:sp>
      <p:sp>
        <p:nvSpPr>
          <p:cNvPr id="3" name="Content Placeholder 2"/>
          <p:cNvSpPr>
            <a:spLocks noGrp="1"/>
          </p:cNvSpPr>
          <p:nvPr>
            <p:ph idx="1"/>
          </p:nvPr>
        </p:nvSpPr>
        <p:spPr>
          <a:xfrm>
            <a:off x="119529" y="1600199"/>
            <a:ext cx="8830235" cy="5138271"/>
          </a:xfrm>
        </p:spPr>
        <p:txBody>
          <a:bodyPr>
            <a:normAutofit/>
          </a:bodyPr>
          <a:lstStyle/>
          <a:p>
            <a:r>
              <a:rPr lang="en-US" sz="2400" b="1" i="1" dirty="0">
                <a:latin typeface="Times"/>
                <a:cs typeface="Times"/>
              </a:rPr>
              <a:t>Facing adversity </a:t>
            </a:r>
            <a:r>
              <a:rPr lang="en-US" sz="2400" dirty="0">
                <a:latin typeface="Times"/>
                <a:cs typeface="Times"/>
              </a:rPr>
              <a:t>provokes anxiety, to which children adapt; these adaptations (defences) may themselves cause problems (child sees them as helpful strategies), and not work in safe settings. Child becomes more </a:t>
            </a:r>
            <a:r>
              <a:rPr lang="en-US" sz="2400" b="1" i="1" dirty="0">
                <a:latin typeface="Times"/>
                <a:cs typeface="Times"/>
              </a:rPr>
              <a:t>vulnerable to impact of everyday pressures.</a:t>
            </a:r>
          </a:p>
          <a:p>
            <a:r>
              <a:rPr lang="en-US" sz="2400" dirty="0">
                <a:latin typeface="Times"/>
                <a:cs typeface="Times"/>
              </a:rPr>
              <a:t>Some children become angry, demanding or controlling because of their fears </a:t>
            </a:r>
            <a:r>
              <a:rPr lang="en-US" sz="2400" b="1" i="1" dirty="0">
                <a:latin typeface="Times"/>
                <a:cs typeface="Times"/>
              </a:rPr>
              <a:t>(Fight) </a:t>
            </a:r>
            <a:r>
              <a:rPr lang="en-US" sz="2400" dirty="0">
                <a:latin typeface="Times"/>
                <a:cs typeface="Times"/>
              </a:rPr>
              <a:t>–to make things happen in predictable ways; to avoid feelings of shame; to ensure they are seen (if they fear they are invisible); their ways of managing unpredictable adults; experience dysregulation (</a:t>
            </a:r>
            <a:r>
              <a:rPr lang="en-US" sz="2400" b="1" i="1" dirty="0">
                <a:latin typeface="Times"/>
                <a:cs typeface="Times"/>
              </a:rPr>
              <a:t>Ambivalent attachment strategies)</a:t>
            </a:r>
            <a:r>
              <a:rPr lang="en-US" sz="2400" dirty="0">
                <a:latin typeface="Times"/>
                <a:cs typeface="Times"/>
              </a:rPr>
              <a:t>.</a:t>
            </a:r>
          </a:p>
          <a:p>
            <a:r>
              <a:rPr lang="en-US" sz="2400" dirty="0">
                <a:latin typeface="Times"/>
                <a:cs typeface="Times"/>
              </a:rPr>
              <a:t>Some children fear criticism; judgment; punishment; getting things wrong; they are wary of others, &amp; so avoid contact, and may seem rather cut off, isolated, lack social confidence </a:t>
            </a:r>
            <a:r>
              <a:rPr lang="en-US" sz="2400" b="1" i="1" dirty="0">
                <a:latin typeface="Times"/>
                <a:cs typeface="Times"/>
              </a:rPr>
              <a:t>(Flight</a:t>
            </a:r>
            <a:r>
              <a:rPr lang="en-US" sz="2400" dirty="0">
                <a:latin typeface="Times"/>
                <a:cs typeface="Times"/>
              </a:rPr>
              <a:t>). May find learning shaming, fear getting things wrong </a:t>
            </a:r>
            <a:r>
              <a:rPr lang="en-US" sz="2400" b="1" dirty="0">
                <a:latin typeface="Times"/>
                <a:cs typeface="Times"/>
              </a:rPr>
              <a:t>(</a:t>
            </a:r>
            <a:r>
              <a:rPr lang="en-US" sz="2400" b="1" i="1" dirty="0">
                <a:latin typeface="Times"/>
                <a:cs typeface="Times"/>
              </a:rPr>
              <a:t>Avoidant attachment).</a:t>
            </a:r>
          </a:p>
        </p:txBody>
      </p:sp>
    </p:spTree>
    <p:extLst>
      <p:ext uri="{BB962C8B-B14F-4D97-AF65-F5344CB8AC3E}">
        <p14:creationId xmlns:p14="http://schemas.microsoft.com/office/powerpoint/2010/main" val="2763336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967" y="245919"/>
            <a:ext cx="8778733" cy="1011638"/>
          </a:xfrm>
        </p:spPr>
        <p:txBody>
          <a:bodyPr>
            <a:normAutofit/>
          </a:bodyPr>
          <a:lstStyle/>
          <a:p>
            <a:pPr algn="ctr"/>
            <a:r>
              <a:rPr lang="en-US" dirty="0">
                <a:latin typeface="Times"/>
                <a:cs typeface="Times"/>
              </a:rPr>
              <a:t>Common childhood fears</a:t>
            </a:r>
          </a:p>
        </p:txBody>
      </p:sp>
      <p:sp>
        <p:nvSpPr>
          <p:cNvPr id="3" name="Content Placeholder 2"/>
          <p:cNvSpPr>
            <a:spLocks noGrp="1"/>
          </p:cNvSpPr>
          <p:nvPr>
            <p:ph idx="1"/>
          </p:nvPr>
        </p:nvSpPr>
        <p:spPr>
          <a:xfrm>
            <a:off x="110967" y="1600200"/>
            <a:ext cx="8918733" cy="5082112"/>
          </a:xfrm>
        </p:spPr>
        <p:txBody>
          <a:bodyPr>
            <a:noAutofit/>
          </a:bodyPr>
          <a:lstStyle/>
          <a:p>
            <a:r>
              <a:rPr lang="en-US" sz="2200" dirty="0">
                <a:latin typeface="Times"/>
                <a:cs typeface="Times"/>
              </a:rPr>
              <a:t>Common childhood fears are linked to our evolutionary past; include fears of heights; darkness; getting lost or separated from carers; some animals; storms. These usually pass with time, and plenty of reassurance/ calming.</a:t>
            </a:r>
          </a:p>
          <a:p>
            <a:r>
              <a:rPr lang="en-US" sz="2200" dirty="0">
                <a:latin typeface="Times"/>
                <a:cs typeface="Times"/>
              </a:rPr>
              <a:t>Little ones fear separation, getting lost, being alone, the dark, which often get worse at bedtime, or facing of new challenges or threats.</a:t>
            </a:r>
          </a:p>
          <a:p>
            <a:r>
              <a:rPr lang="en-US" sz="2200" dirty="0">
                <a:latin typeface="Times"/>
                <a:cs typeface="Times"/>
              </a:rPr>
              <a:t>Some children fear things they have read about or seen on films– ghosts; kidnappers; dangerous adults; monsters. These fears are not uncommon and with support and reassurance pass with time.</a:t>
            </a:r>
          </a:p>
          <a:p>
            <a:r>
              <a:rPr lang="en-US" sz="2200" dirty="0">
                <a:latin typeface="Times"/>
                <a:cs typeface="Times"/>
              </a:rPr>
              <a:t>Older children/YP worry more about friendships; bullying; self image and body image; intimate relationships; sexuality; leaving home; adult responsibilities; academic work; finding work and purpose.</a:t>
            </a:r>
          </a:p>
          <a:p>
            <a:pPr marL="0" indent="0">
              <a:buNone/>
            </a:pPr>
            <a:r>
              <a:rPr lang="en-US" sz="2400" b="1" i="1" dirty="0">
                <a:latin typeface="Times"/>
                <a:cs typeface="Times"/>
              </a:rPr>
              <a:t>Anxiety becomes a problem if these fears are severe and interfere with everyday functioning and activities, and don’t pass with time. </a:t>
            </a:r>
          </a:p>
        </p:txBody>
      </p:sp>
    </p:spTree>
    <p:extLst>
      <p:ext uri="{BB962C8B-B14F-4D97-AF65-F5344CB8AC3E}">
        <p14:creationId xmlns:p14="http://schemas.microsoft.com/office/powerpoint/2010/main" val="3277627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email">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23296" y="1577700"/>
            <a:ext cx="8926689" cy="5225269"/>
          </a:xfrm>
          <a:prstGeom prst="rect">
            <a:avLst/>
          </a:prstGeom>
        </p:spPr>
      </p:pic>
      <p:sp>
        <p:nvSpPr>
          <p:cNvPr id="2" name="Title 1"/>
          <p:cNvSpPr>
            <a:spLocks noGrp="1"/>
          </p:cNvSpPr>
          <p:nvPr>
            <p:ph type="title"/>
          </p:nvPr>
        </p:nvSpPr>
        <p:spPr>
          <a:xfrm>
            <a:off x="0" y="0"/>
            <a:ext cx="9049986" cy="1505527"/>
          </a:xfrm>
        </p:spPr>
        <p:txBody>
          <a:bodyPr>
            <a:normAutofit fontScale="90000"/>
          </a:bodyPr>
          <a:lstStyle/>
          <a:p>
            <a:pPr algn="ctr"/>
            <a:br>
              <a:rPr lang="en-GB" dirty="0"/>
            </a:br>
            <a:r>
              <a:rPr lang="en-GB" dirty="0">
                <a:latin typeface="Times"/>
                <a:cs typeface="Times"/>
              </a:rPr>
              <a:t>The signs of anxiety: physical, thoughts and feelings</a:t>
            </a:r>
            <a:endParaRPr lang="en-US" dirty="0">
              <a:latin typeface="Times"/>
              <a:cs typeface="Times"/>
            </a:endParaRPr>
          </a:p>
        </p:txBody>
      </p:sp>
      <p:sp>
        <p:nvSpPr>
          <p:cNvPr id="3" name="Content Placeholder 2"/>
          <p:cNvSpPr>
            <a:spLocks noGrp="1"/>
          </p:cNvSpPr>
          <p:nvPr>
            <p:ph idx="1"/>
          </p:nvPr>
        </p:nvSpPr>
        <p:spPr>
          <a:xfrm>
            <a:off x="123297" y="1600199"/>
            <a:ext cx="8926689" cy="5119099"/>
          </a:xfrm>
        </p:spPr>
        <p:txBody>
          <a:bodyPr>
            <a:normAutofit/>
          </a:bodyPr>
          <a:lstStyle/>
          <a:p>
            <a:r>
              <a:rPr lang="en-GB" sz="2400" dirty="0">
                <a:latin typeface="Times"/>
                <a:cs typeface="Times"/>
              </a:rPr>
              <a:t>Feeling nervous, on edge, panicky, clingy a lot of the time</a:t>
            </a:r>
          </a:p>
          <a:p>
            <a:r>
              <a:rPr lang="en-GB" sz="2400" dirty="0">
                <a:latin typeface="Times"/>
                <a:cs typeface="Times"/>
              </a:rPr>
              <a:t>Feeling something bad is going to happen; feeling full of dread</a:t>
            </a:r>
          </a:p>
          <a:p>
            <a:r>
              <a:rPr lang="en-GB" sz="2400" dirty="0">
                <a:latin typeface="Times"/>
                <a:cs typeface="Times"/>
              </a:rPr>
              <a:t>Feeling out of control; finding it hard to concentrate, learn or play</a:t>
            </a:r>
          </a:p>
          <a:p>
            <a:r>
              <a:rPr lang="en-GB" sz="2400" dirty="0">
                <a:latin typeface="Times"/>
                <a:cs typeface="Times"/>
              </a:rPr>
              <a:t>Having trouble sleeping; being worried about bedtime; nightmares</a:t>
            </a:r>
          </a:p>
          <a:p>
            <a:r>
              <a:rPr lang="en-GB" sz="2400" dirty="0">
                <a:latin typeface="Times"/>
                <a:cs typeface="Times"/>
              </a:rPr>
              <a:t>Losing appetite; wanting to eat more for comfort; tummy aches.</a:t>
            </a:r>
          </a:p>
          <a:p>
            <a:r>
              <a:rPr lang="en-GB" sz="2400" dirty="0">
                <a:latin typeface="Times"/>
                <a:cs typeface="Times"/>
              </a:rPr>
              <a:t>Feeling tired, grumpy and edgy; increased distress; temper outbursts</a:t>
            </a:r>
          </a:p>
          <a:p>
            <a:r>
              <a:rPr lang="en-GB" sz="2400" dirty="0">
                <a:latin typeface="Times"/>
                <a:cs typeface="Times"/>
              </a:rPr>
              <a:t>Physical feelings, like ‘butterfly tummy’, heart beating faster, dry mouth, trembling, feeling faint, sweating more than usual; fidgety.</a:t>
            </a:r>
          </a:p>
          <a:p>
            <a:r>
              <a:rPr lang="en-GB" sz="2400" dirty="0">
                <a:latin typeface="Times"/>
                <a:cs typeface="Times"/>
              </a:rPr>
              <a:t>Feeling afraid of things that were previously enjoyed, such as afraid of separation from parents; afraid of going to school; or of going out with friends; not wanting to go out to clubs and leisure activities</a:t>
            </a:r>
          </a:p>
          <a:p>
            <a:r>
              <a:rPr lang="en-GB" sz="2400" dirty="0">
                <a:latin typeface="Times"/>
                <a:cs typeface="Times"/>
              </a:rPr>
              <a:t>Wanting to stay at home/school, because that place that feels safe.</a:t>
            </a:r>
          </a:p>
        </p:txBody>
      </p:sp>
    </p:spTree>
    <p:extLst>
      <p:ext uri="{BB962C8B-B14F-4D97-AF65-F5344CB8AC3E}">
        <p14:creationId xmlns:p14="http://schemas.microsoft.com/office/powerpoint/2010/main" val="221555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a:cs typeface="Times"/>
              </a:rPr>
              <a:t>Anxiety across age ranges</a:t>
            </a:r>
          </a:p>
        </p:txBody>
      </p:sp>
      <p:graphicFrame>
        <p:nvGraphicFramePr>
          <p:cNvPr id="11" name="Table 10"/>
          <p:cNvGraphicFramePr>
            <a:graphicFrameLocks noGrp="1"/>
          </p:cNvGraphicFramePr>
          <p:nvPr>
            <p:extLst>
              <p:ext uri="{D42A27DB-BD31-4B8C-83A1-F6EECF244321}">
                <p14:modId xmlns:p14="http://schemas.microsoft.com/office/powerpoint/2010/main" val="960642695"/>
              </p:ext>
            </p:extLst>
          </p:nvPr>
        </p:nvGraphicFramePr>
        <p:xfrm>
          <a:off x="172616" y="1627427"/>
          <a:ext cx="8755484" cy="5201698"/>
        </p:xfrm>
        <a:graphic>
          <a:graphicData uri="http://schemas.openxmlformats.org/drawingml/2006/table">
            <a:tbl>
              <a:tblPr bandRow="1">
                <a:tableStyleId>{5C22544A-7EE6-4342-B048-85BDC9FD1C3A}</a:tableStyleId>
              </a:tblPr>
              <a:tblGrid>
                <a:gridCol w="4377742">
                  <a:extLst>
                    <a:ext uri="{9D8B030D-6E8A-4147-A177-3AD203B41FA5}">
                      <a16:colId xmlns:a16="http://schemas.microsoft.com/office/drawing/2014/main" val="20000"/>
                    </a:ext>
                  </a:extLst>
                </a:gridCol>
                <a:gridCol w="4377742">
                  <a:extLst>
                    <a:ext uri="{9D8B030D-6E8A-4147-A177-3AD203B41FA5}">
                      <a16:colId xmlns:a16="http://schemas.microsoft.com/office/drawing/2014/main" val="20001"/>
                    </a:ext>
                  </a:extLst>
                </a:gridCol>
              </a:tblGrid>
              <a:tr h="2473738">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dirty="0">
                          <a:solidFill>
                            <a:schemeClr val="bg1"/>
                          </a:solidFill>
                        </a:rPr>
                        <a:t>Young</a:t>
                      </a:r>
                      <a:r>
                        <a:rPr lang="en-US" sz="2000" baseline="0" dirty="0">
                          <a:solidFill>
                            <a:schemeClr val="bg1"/>
                          </a:solidFill>
                        </a:rPr>
                        <a:t> children (0-5) may become clingy, fretful, irritable, &amp; may regress in their behaviour (outbursts of distress); want to stay with parents at bedtime; may have frequent bad dreams; may wet the bed again. Common fears more pronounced.</a:t>
                      </a:r>
                      <a:endParaRPr lang="en-US" sz="2000" dirty="0">
                        <a:solidFill>
                          <a:schemeClr val="bg1"/>
                        </a:solidFill>
                      </a:endParaRPr>
                    </a:p>
                  </a:txBody>
                  <a:tcPr anchor="ctr">
                    <a:solidFill>
                      <a:schemeClr val="accent1"/>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solidFill>
                            <a:schemeClr val="bg1"/>
                          </a:solidFill>
                          <a:latin typeface="+mn-lt"/>
                          <a:cs typeface="Times"/>
                        </a:rPr>
                        <a:t>Children</a:t>
                      </a:r>
                      <a:r>
                        <a:rPr lang="en-US" sz="1800" baseline="0" dirty="0">
                          <a:solidFill>
                            <a:schemeClr val="bg1"/>
                          </a:solidFill>
                          <a:latin typeface="+mn-lt"/>
                          <a:cs typeface="Times"/>
                        </a:rPr>
                        <a:t> (5-11) more </a:t>
                      </a:r>
                      <a:r>
                        <a:rPr lang="en-US" sz="1800" b="1" i="1" baseline="0" dirty="0">
                          <a:solidFill>
                            <a:schemeClr val="bg1"/>
                          </a:solidFill>
                          <a:latin typeface="+mn-lt"/>
                          <a:cs typeface="Times"/>
                        </a:rPr>
                        <a:t>aware </a:t>
                      </a:r>
                      <a:r>
                        <a:rPr lang="en-US" sz="1800" baseline="0" dirty="0">
                          <a:solidFill>
                            <a:schemeClr val="bg1"/>
                          </a:solidFill>
                          <a:latin typeface="+mn-lt"/>
                          <a:cs typeface="Times"/>
                        </a:rPr>
                        <a:t>of dangers (news; adults talking; family conflict; illness; death); greater imagination to imagine the worst. </a:t>
                      </a:r>
                      <a:r>
                        <a:rPr lang="en-US" sz="1800" b="0" i="0" baseline="0" dirty="0">
                          <a:solidFill>
                            <a:schemeClr val="bg1"/>
                          </a:solidFill>
                          <a:latin typeface="+mn-lt"/>
                          <a:cs typeface="Times"/>
                        </a:rPr>
                        <a:t>Difficulties in mixing with children, v shy/timid. Negative thoughts; irritable, demanding, ‘butterfly tummy’. Constantly checking things OK –seek reassurance; constantly fearful.</a:t>
                      </a:r>
                      <a:endParaRPr lang="en-US" sz="1800" b="1" i="1" dirty="0">
                        <a:solidFill>
                          <a:schemeClr val="bg1"/>
                        </a:solidFill>
                        <a:latin typeface="+mn-lt"/>
                        <a:cs typeface="Times"/>
                      </a:endParaRPr>
                    </a:p>
                  </a:txBody>
                  <a:tcPr anchor="ctr">
                    <a:solidFill>
                      <a:schemeClr val="accent5"/>
                    </a:solidFill>
                  </a:tcPr>
                </a:tc>
                <a:extLst>
                  <a:ext uri="{0D108BD9-81ED-4DB2-BD59-A6C34878D82A}">
                    <a16:rowId xmlns:a16="http://schemas.microsoft.com/office/drawing/2014/main" val="10000"/>
                  </a:ext>
                </a:extLst>
              </a:tr>
              <a:tr h="2566335">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900" dirty="0">
                          <a:solidFill>
                            <a:schemeClr val="bg1"/>
                          </a:solidFill>
                          <a:latin typeface="+mn-lt"/>
                          <a:cs typeface="Times"/>
                        </a:rPr>
                        <a:t>Children</a:t>
                      </a:r>
                      <a:r>
                        <a:rPr lang="en-US" sz="1900" baseline="0" dirty="0">
                          <a:solidFill>
                            <a:schemeClr val="bg1"/>
                          </a:solidFill>
                          <a:latin typeface="+mn-lt"/>
                          <a:cs typeface="Times"/>
                        </a:rPr>
                        <a:t> (11-16) more severe anxiety, including panic attacks; more is expected of them; they are more aware of dangers, but have limited resources. They face new &amp; increased stressors (separation from family; bullying; cyber stress; exams; relationship problems; isolation; loneliness; body changes).</a:t>
                      </a:r>
                      <a:endParaRPr lang="en-US" sz="1900" dirty="0">
                        <a:solidFill>
                          <a:schemeClr val="bg1"/>
                        </a:solidFill>
                        <a:latin typeface="+mn-lt"/>
                        <a:cs typeface="Times"/>
                      </a:endParaRPr>
                    </a:p>
                  </a:txBody>
                  <a:tcPr anchor="ctr">
                    <a:solidFill>
                      <a:schemeClr val="accent4"/>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200" b="0" i="0" dirty="0">
                          <a:solidFill>
                            <a:schemeClr val="bg1"/>
                          </a:solidFill>
                          <a:latin typeface="Times"/>
                          <a:cs typeface="Times"/>
                        </a:rPr>
                        <a:t>Young</a:t>
                      </a:r>
                      <a:r>
                        <a:rPr lang="en-US" sz="2200" b="0" i="0" baseline="0" dirty="0">
                          <a:solidFill>
                            <a:schemeClr val="bg1"/>
                          </a:solidFill>
                          <a:latin typeface="Times"/>
                          <a:cs typeface="Times"/>
                        </a:rPr>
                        <a:t> people (16-25) challenges –increased separation from family; exam pressures; greater responsibilities; going to college; finding work; relationships; </a:t>
                      </a:r>
                      <a:r>
                        <a:rPr lang="en-US" sz="2100" b="0" i="0" baseline="0" dirty="0">
                          <a:solidFill>
                            <a:schemeClr val="bg1"/>
                          </a:solidFill>
                          <a:latin typeface="Times"/>
                          <a:cs typeface="Times"/>
                        </a:rPr>
                        <a:t>drugs, alcohol, isolation; loneliness; exploitation. Panic; anxiety; fears of going out; OCD</a:t>
                      </a:r>
                      <a:endParaRPr lang="en-US" sz="2100" b="0" i="0" dirty="0">
                        <a:solidFill>
                          <a:schemeClr val="bg1"/>
                        </a:solidFill>
                        <a:latin typeface="Times"/>
                        <a:cs typeface="Times"/>
                      </a:endParaRPr>
                    </a:p>
                  </a:txBody>
                  <a:tcPr anchor="ctr">
                    <a:solidFill>
                      <a:schemeClr val="accent3"/>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29504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957" y="245919"/>
            <a:ext cx="8852710" cy="1143000"/>
          </a:xfrm>
        </p:spPr>
        <p:txBody>
          <a:bodyPr>
            <a:normAutofit fontScale="90000"/>
          </a:bodyPr>
          <a:lstStyle/>
          <a:p>
            <a:r>
              <a:rPr lang="en-US" dirty="0">
                <a:latin typeface="Times"/>
                <a:cs typeface="Times"/>
              </a:rPr>
              <a:t>Understanding anxiety: In the words of teenagers</a:t>
            </a:r>
          </a:p>
        </p:txBody>
      </p:sp>
      <p:sp>
        <p:nvSpPr>
          <p:cNvPr id="8" name="Rectangle 7"/>
          <p:cNvSpPr/>
          <p:nvPr/>
        </p:nvSpPr>
        <p:spPr>
          <a:xfrm>
            <a:off x="457200" y="5442589"/>
            <a:ext cx="235950" cy="369332"/>
          </a:xfrm>
          <a:prstGeom prst="rect">
            <a:avLst/>
          </a:prstGeom>
        </p:spPr>
        <p:txBody>
          <a:bodyPr wrap="none">
            <a:spAutoFit/>
          </a:bodyPr>
          <a:lstStyle/>
          <a:p>
            <a:r>
              <a:rPr lang="en-GB" dirty="0"/>
              <a:t>‘</a:t>
            </a:r>
          </a:p>
        </p:txBody>
      </p:sp>
      <p:sp>
        <p:nvSpPr>
          <p:cNvPr id="4" name="Content Placeholder 3"/>
          <p:cNvSpPr>
            <a:spLocks noGrp="1"/>
          </p:cNvSpPr>
          <p:nvPr>
            <p:ph idx="1"/>
          </p:nvPr>
        </p:nvSpPr>
        <p:spPr>
          <a:xfrm>
            <a:off x="147957" y="1676400"/>
            <a:ext cx="8335643" cy="2082800"/>
          </a:xfrm>
          <a:prstGeom prst="wedgeEllipseCallout">
            <a:avLst/>
          </a:prstGeom>
          <a:solidFill>
            <a:srgbClr val="CCFFCC"/>
          </a:solidFill>
        </p:spPr>
        <p:txBody>
          <a:bodyPr>
            <a:noAutofit/>
          </a:bodyPr>
          <a:lstStyle/>
          <a:p>
            <a:pPr marL="0" indent="0">
              <a:buNone/>
            </a:pPr>
            <a:r>
              <a:rPr lang="en-US" sz="2400" b="1" i="1" dirty="0">
                <a:latin typeface="Times"/>
                <a:cs typeface="Times"/>
              </a:rPr>
              <a:t>“</a:t>
            </a:r>
            <a:r>
              <a:rPr lang="en-US" sz="2000" b="1" i="1" dirty="0">
                <a:latin typeface="Times"/>
                <a:cs typeface="Times"/>
              </a:rPr>
              <a:t>Having anxiety at school is absolutely horrible. You have all these thoughts going through your head, and being around everyone makes me feel worse because all my insecurities are hard to cover</a:t>
            </a:r>
            <a:r>
              <a:rPr lang="is-IS" sz="2000" b="1" i="1" dirty="0">
                <a:latin typeface="Times"/>
                <a:cs typeface="Times"/>
              </a:rPr>
              <a:t>…it really brings me down.. </a:t>
            </a:r>
            <a:r>
              <a:rPr lang="en-US" sz="2000" b="1" i="1" dirty="0">
                <a:latin typeface="Times"/>
                <a:cs typeface="Times"/>
              </a:rPr>
              <a:t>I</a:t>
            </a:r>
            <a:r>
              <a:rPr lang="is-IS" sz="2000" b="1" i="1" dirty="0">
                <a:latin typeface="Times"/>
                <a:cs typeface="Times"/>
              </a:rPr>
              <a:t>ts not nice”</a:t>
            </a:r>
            <a:endParaRPr lang="en-US" sz="2000" b="1" i="1" dirty="0">
              <a:latin typeface="Times"/>
              <a:cs typeface="Times"/>
            </a:endParaRPr>
          </a:p>
        </p:txBody>
      </p:sp>
      <p:sp>
        <p:nvSpPr>
          <p:cNvPr id="10" name="TextBox 9"/>
          <p:cNvSpPr txBox="1"/>
          <p:nvPr/>
        </p:nvSpPr>
        <p:spPr>
          <a:xfrm>
            <a:off x="147957" y="3962400"/>
            <a:ext cx="8513443" cy="1428214"/>
          </a:xfrm>
          <a:prstGeom prst="wedgeEllipseCallout">
            <a:avLst/>
          </a:prstGeom>
          <a:solidFill>
            <a:srgbClr val="CCFFCC"/>
          </a:solidFill>
        </p:spPr>
        <p:txBody>
          <a:bodyPr wrap="square" rtlCol="0">
            <a:spAutoFit/>
          </a:bodyPr>
          <a:lstStyle/>
          <a:p>
            <a:r>
              <a:rPr lang="en-US" sz="2000" b="1" i="1" dirty="0">
                <a:latin typeface="Times"/>
                <a:cs typeface="Times"/>
              </a:rPr>
              <a:t>“School understanding from teachers made a difference for me –they allowed me to have a moment to myself if I needed it”.</a:t>
            </a:r>
          </a:p>
        </p:txBody>
      </p:sp>
      <p:sp>
        <p:nvSpPr>
          <p:cNvPr id="9" name="Oval Callout 8"/>
          <p:cNvSpPr/>
          <p:nvPr/>
        </p:nvSpPr>
        <p:spPr>
          <a:xfrm>
            <a:off x="457200" y="5390614"/>
            <a:ext cx="8204200" cy="1267234"/>
          </a:xfrm>
          <a:prstGeom prst="wedgeEllipse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a:t>“Anxiety feels like a swarm of bees just buzzing, not stopping, making it impossible to focus and seemingly impossible to slow down and take a breath”</a:t>
            </a:r>
            <a:r>
              <a:rPr lang="en-US" sz="2000" dirty="0"/>
              <a:t>.</a:t>
            </a:r>
          </a:p>
        </p:txBody>
      </p:sp>
    </p:spTree>
    <p:extLst>
      <p:ext uri="{BB962C8B-B14F-4D97-AF65-F5344CB8AC3E}">
        <p14:creationId xmlns:p14="http://schemas.microsoft.com/office/powerpoint/2010/main" val="3143840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5919"/>
            <a:ext cx="9144000" cy="900677"/>
          </a:xfrm>
        </p:spPr>
        <p:txBody>
          <a:bodyPr>
            <a:normAutofit fontScale="90000"/>
          </a:bodyPr>
          <a:lstStyle/>
          <a:p>
            <a:pPr algn="ctr"/>
            <a:r>
              <a:rPr lang="en-US" dirty="0">
                <a:latin typeface="Times"/>
                <a:cs typeface="Times"/>
              </a:rPr>
              <a:t>Different forms of anxiety and anxiety problems</a:t>
            </a:r>
          </a:p>
        </p:txBody>
      </p:sp>
      <p:sp>
        <p:nvSpPr>
          <p:cNvPr id="3" name="Content Placeholder 2"/>
          <p:cNvSpPr>
            <a:spLocks noGrp="1"/>
          </p:cNvSpPr>
          <p:nvPr>
            <p:ph idx="1"/>
          </p:nvPr>
        </p:nvSpPr>
        <p:spPr>
          <a:xfrm>
            <a:off x="88900" y="1600199"/>
            <a:ext cx="8899437" cy="5143501"/>
          </a:xfrm>
        </p:spPr>
        <p:txBody>
          <a:bodyPr>
            <a:noAutofit/>
          </a:bodyPr>
          <a:lstStyle/>
          <a:p>
            <a:pPr marL="0" indent="0">
              <a:buNone/>
            </a:pPr>
            <a:r>
              <a:rPr lang="en-US" sz="2300" b="1" dirty="0">
                <a:latin typeface="Times"/>
                <a:cs typeface="Times"/>
              </a:rPr>
              <a:t>Social anxiety:</a:t>
            </a:r>
            <a:r>
              <a:rPr lang="en-US" sz="2300" dirty="0">
                <a:latin typeface="Times"/>
                <a:cs typeface="Times"/>
              </a:rPr>
              <a:t>Overwhelming</a:t>
            </a:r>
            <a:r>
              <a:rPr lang="en-US" sz="2300" b="1" dirty="0">
                <a:latin typeface="Times"/>
                <a:cs typeface="Times"/>
              </a:rPr>
              <a:t> </a:t>
            </a:r>
            <a:r>
              <a:rPr lang="en-US" sz="2300" dirty="0">
                <a:latin typeface="Times"/>
                <a:cs typeface="Times"/>
              </a:rPr>
              <a:t>fear of social situations; more than shyness</a:t>
            </a:r>
          </a:p>
          <a:p>
            <a:pPr marL="0" indent="0">
              <a:buNone/>
            </a:pPr>
            <a:r>
              <a:rPr lang="en-US" sz="2300" b="1" dirty="0">
                <a:latin typeface="Times"/>
                <a:cs typeface="Times"/>
              </a:rPr>
              <a:t>Separation anxiety: </a:t>
            </a:r>
            <a:r>
              <a:rPr lang="en-US" sz="2300" dirty="0">
                <a:latin typeface="Times"/>
                <a:cs typeface="Times"/>
              </a:rPr>
              <a:t>Excessive fear of being separated from loved ones</a:t>
            </a:r>
            <a:endParaRPr lang="en-US" sz="2300" b="1" dirty="0">
              <a:latin typeface="Times"/>
              <a:cs typeface="Times"/>
            </a:endParaRPr>
          </a:p>
          <a:p>
            <a:pPr marL="0" indent="0">
              <a:buNone/>
            </a:pPr>
            <a:r>
              <a:rPr lang="en-US" sz="2300" b="1" dirty="0">
                <a:latin typeface="Times"/>
                <a:cs typeface="Times"/>
              </a:rPr>
              <a:t>School refusal: </a:t>
            </a:r>
            <a:r>
              <a:rPr lang="en-US" sz="2300" dirty="0">
                <a:latin typeface="Times"/>
                <a:cs typeface="Times"/>
              </a:rPr>
              <a:t>often linked to separation fears; or may be fear of something at school (bullying; school pressure; relationships difficulties)</a:t>
            </a:r>
          </a:p>
          <a:p>
            <a:pPr marL="0" indent="0">
              <a:buNone/>
            </a:pPr>
            <a:r>
              <a:rPr lang="en-US" sz="2300" b="1" dirty="0">
                <a:latin typeface="Times"/>
                <a:cs typeface="Times"/>
              </a:rPr>
              <a:t>Phobias: </a:t>
            </a:r>
            <a:r>
              <a:rPr lang="en-US" sz="2300" dirty="0">
                <a:latin typeface="Times"/>
                <a:cs typeface="Times"/>
              </a:rPr>
              <a:t>anxiety is linked to specific object, place, activity, situation or animal among other things –unrealistic sense of danger -associated with panic feelings linked to particular event with feared object/event</a:t>
            </a:r>
          </a:p>
          <a:p>
            <a:pPr marL="0" indent="0">
              <a:buNone/>
            </a:pPr>
            <a:r>
              <a:rPr lang="en-US" sz="2300" b="1" dirty="0">
                <a:latin typeface="Times"/>
                <a:cs typeface="Times"/>
              </a:rPr>
              <a:t>Panic: </a:t>
            </a:r>
            <a:r>
              <a:rPr lang="en-US" sz="2300" dirty="0">
                <a:latin typeface="Times"/>
                <a:cs typeface="Times"/>
              </a:rPr>
              <a:t>panic attack is experience of extreme distress and panic, which is short-lasting, debilitating. Linked to strong mental &amp; physical sensations.</a:t>
            </a:r>
          </a:p>
          <a:p>
            <a:pPr marL="0" indent="0">
              <a:buNone/>
            </a:pPr>
            <a:r>
              <a:rPr lang="en-US" sz="2300" b="1" dirty="0">
                <a:latin typeface="Times"/>
                <a:cs typeface="Times"/>
              </a:rPr>
              <a:t>Generalized anxiety: </a:t>
            </a:r>
            <a:r>
              <a:rPr lang="en-US" sz="2300" dirty="0">
                <a:latin typeface="Times"/>
                <a:cs typeface="Times"/>
              </a:rPr>
              <a:t>afraid in many situations, without obvious cause</a:t>
            </a:r>
          </a:p>
          <a:p>
            <a:pPr marL="0" indent="0">
              <a:buNone/>
            </a:pPr>
            <a:r>
              <a:rPr lang="en-US" sz="2300" b="1" dirty="0">
                <a:latin typeface="Times"/>
                <a:cs typeface="Times"/>
              </a:rPr>
              <a:t>Obsessive compulsive: </a:t>
            </a:r>
            <a:r>
              <a:rPr lang="en-US" sz="2300" dirty="0">
                <a:latin typeface="Times"/>
                <a:cs typeface="Times"/>
              </a:rPr>
              <a:t>consistent</a:t>
            </a:r>
            <a:r>
              <a:rPr lang="en-US" sz="2300" b="1" dirty="0">
                <a:latin typeface="Times"/>
                <a:cs typeface="Times"/>
              </a:rPr>
              <a:t> </a:t>
            </a:r>
            <a:r>
              <a:rPr lang="en-US" sz="2300" dirty="0">
                <a:latin typeface="Times"/>
                <a:cs typeface="Times"/>
              </a:rPr>
              <a:t>worrying/unwanted</a:t>
            </a:r>
            <a:r>
              <a:rPr lang="en-US" sz="2300" b="1" dirty="0">
                <a:latin typeface="Times"/>
                <a:cs typeface="Times"/>
              </a:rPr>
              <a:t> </a:t>
            </a:r>
            <a:r>
              <a:rPr lang="en-US" sz="2300" dirty="0">
                <a:latin typeface="Times"/>
                <a:cs typeface="Times"/>
              </a:rPr>
              <a:t>thoughts; feeling compelled to do things (checking/washing/counting), not knowing </a:t>
            </a:r>
            <a:r>
              <a:rPr lang="en-US" sz="2200" dirty="0">
                <a:latin typeface="Times"/>
                <a:cs typeface="Times"/>
              </a:rPr>
              <a:t>why. </a:t>
            </a:r>
            <a:r>
              <a:rPr lang="en-US" sz="2300" b="1" dirty="0">
                <a:latin typeface="Times"/>
                <a:cs typeface="Times"/>
              </a:rPr>
              <a:t>Health anxiety</a:t>
            </a:r>
            <a:r>
              <a:rPr lang="en-US" sz="2300" dirty="0">
                <a:latin typeface="Times"/>
                <a:cs typeface="Times"/>
              </a:rPr>
              <a:t>: constantly worried about their health without cause.</a:t>
            </a:r>
          </a:p>
        </p:txBody>
      </p:sp>
    </p:spTree>
    <p:extLst>
      <p:ext uri="{BB962C8B-B14F-4D97-AF65-F5344CB8AC3E}">
        <p14:creationId xmlns:p14="http://schemas.microsoft.com/office/powerpoint/2010/main" val="759090012"/>
      </p:ext>
    </p:extLst>
  </p:cSld>
  <p:clrMapOvr>
    <a:masterClrMapping/>
  </p:clrMapOvr>
</p:sld>
</file>

<file path=ppt/theme/theme1.xml><?xml version="1.0" encoding="utf-8"?>
<a:theme xmlns:a="http://schemas.openxmlformats.org/drawingml/2006/main" name="Office Theme">
  <a:themeElements>
    <a:clrScheme name="NHS">
      <a:dk1>
        <a:srgbClr val="425563"/>
      </a:dk1>
      <a:lt1>
        <a:srgbClr val="FFFFFF"/>
      </a:lt1>
      <a:dk2>
        <a:srgbClr val="005EB8"/>
      </a:dk2>
      <a:lt2>
        <a:srgbClr val="FFFFFF"/>
      </a:lt2>
      <a:accent1>
        <a:srgbClr val="005EB8"/>
      </a:accent1>
      <a:accent2>
        <a:srgbClr val="41B6E6"/>
      </a:accent2>
      <a:accent3>
        <a:srgbClr val="08A499"/>
      </a:accent3>
      <a:accent4>
        <a:srgbClr val="EDBE00"/>
      </a:accent4>
      <a:accent5>
        <a:srgbClr val="AE2573"/>
      </a:accent5>
      <a:accent6>
        <a:srgbClr val="DA291C"/>
      </a:accent6>
      <a:hlink>
        <a:srgbClr val="005EB8"/>
      </a:hlink>
      <a:folHlink>
        <a:srgbClr val="AE257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1906</TotalTime>
  <Words>4998</Words>
  <Application>Microsoft Macintosh PowerPoint</Application>
  <PresentationFormat>On-screen Show (4:3)</PresentationFormat>
  <Paragraphs>259</Paragraphs>
  <Slides>27</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Cambria</vt:lpstr>
      <vt:lpstr>Times</vt:lpstr>
      <vt:lpstr>Office Theme</vt:lpstr>
      <vt:lpstr>Managing anxiety: practical guidance for schools in Cornwall and the Isles of Scilly</vt:lpstr>
      <vt:lpstr>Understanding the nature of anxiety</vt:lpstr>
      <vt:lpstr>Understanding the early roots of anxiety: the foundations in neuroscience</vt:lpstr>
      <vt:lpstr>Anxiety may underpin many behaviours that challenge at home and school</vt:lpstr>
      <vt:lpstr>Common childhood fears</vt:lpstr>
      <vt:lpstr> The signs of anxiety: physical, thoughts and feelings</vt:lpstr>
      <vt:lpstr>Anxiety across age ranges</vt:lpstr>
      <vt:lpstr>Understanding anxiety: In the words of teenagers</vt:lpstr>
      <vt:lpstr>Different forms of anxiety and anxiety problems</vt:lpstr>
      <vt:lpstr>What increases children &amp; YP’s anxiety: how does everyday fear become anxiety problem?</vt:lpstr>
      <vt:lpstr>Anxiety and the impact of Covid restrictions</vt:lpstr>
      <vt:lpstr>What increases children’s anxiety in school? (Consider the needs of both resilient and vulnerable children)</vt:lpstr>
      <vt:lpstr>Spotting warning signs of anxiety in schools</vt:lpstr>
      <vt:lpstr>7 ways to support children and young people who are worried (from Anna Freud National Centre)</vt:lpstr>
      <vt:lpstr>Things in school that may increase anxiety: how to address them and support the child</vt:lpstr>
      <vt:lpstr>Supporting anxious children in primary school Use the hand model of the brain (Dan Siegel)</vt:lpstr>
      <vt:lpstr>Supporting anxious children in secondary school</vt:lpstr>
      <vt:lpstr>Helping a child in very anxious moment to calm down and feel safe: grounding techniques</vt:lpstr>
      <vt:lpstr>Supporting anxiety problems in teenagers: self help guidance (From Young Minds website)</vt:lpstr>
      <vt:lpstr>What is helpful when responding to anxiety: be a compassionate and trusted adult</vt:lpstr>
      <vt:lpstr>Cornwall I-Thrive framework for anxiety: Pathways of support and treatment</vt:lpstr>
      <vt:lpstr>I-Thrive Framework for anxiety problems and disorders</vt:lpstr>
      <vt:lpstr>How to help anxious young child: parent advice</vt:lpstr>
      <vt:lpstr>How to support Primary School aged children: advice for parents</vt:lpstr>
      <vt:lpstr>How to support teenage children: advice for parents</vt:lpstr>
      <vt:lpstr>Example of vicious cycle of school anxiety</vt:lpstr>
      <vt:lpstr>Helping children with school refusal and anxiety: advice for parents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Supporting parent’s understanding and response to self harm in children</dc:title>
  <dc:creator>Lynette Rentoul</dc:creator>
  <cp:lastModifiedBy>Lynette Rentoul</cp:lastModifiedBy>
  <cp:revision>255</cp:revision>
  <cp:lastPrinted>2022-04-04T14:24:52Z</cp:lastPrinted>
  <dcterms:created xsi:type="dcterms:W3CDTF">2018-12-11T10:50:23Z</dcterms:created>
  <dcterms:modified xsi:type="dcterms:W3CDTF">2022-06-08T15:46:23Z</dcterms:modified>
</cp:coreProperties>
</file>