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2" r:id="rId1"/>
  </p:sldMasterIdLst>
  <p:notesMasterIdLst>
    <p:notesMasterId r:id="rId22"/>
  </p:notesMasterIdLst>
  <p:handoutMasterIdLst>
    <p:handoutMasterId r:id="rId23"/>
  </p:handoutMasterIdLst>
  <p:sldIdLst>
    <p:sldId id="256" r:id="rId2"/>
    <p:sldId id="301" r:id="rId3"/>
    <p:sldId id="273" r:id="rId4"/>
    <p:sldId id="291" r:id="rId5"/>
    <p:sldId id="276" r:id="rId6"/>
    <p:sldId id="258" r:id="rId7"/>
    <p:sldId id="289" r:id="rId8"/>
    <p:sldId id="299" r:id="rId9"/>
    <p:sldId id="281" r:id="rId10"/>
    <p:sldId id="285" r:id="rId11"/>
    <p:sldId id="286" r:id="rId12"/>
    <p:sldId id="293" r:id="rId13"/>
    <p:sldId id="290" r:id="rId14"/>
    <p:sldId id="267" r:id="rId15"/>
    <p:sldId id="268" r:id="rId16"/>
    <p:sldId id="297" r:id="rId17"/>
    <p:sldId id="298" r:id="rId18"/>
    <p:sldId id="282" r:id="rId19"/>
    <p:sldId id="296" r:id="rId20"/>
    <p:sldId id="303"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8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EFA3E8-EBD7-4B19-8A4F-0EC1C1CEEBCC}" type="doc">
      <dgm:prSet loTypeId="urn:microsoft.com/office/officeart/2005/8/layout/cycle4" loCatId="cycle" qsTypeId="urn:microsoft.com/office/officeart/2005/8/quickstyle/simple1" qsCatId="simple" csTypeId="urn:microsoft.com/office/officeart/2005/8/colors/accent1_3" csCatId="accent1" phldr="1"/>
      <dgm:spPr/>
      <dgm:t>
        <a:bodyPr/>
        <a:lstStyle/>
        <a:p>
          <a:endParaRPr lang="en-GB"/>
        </a:p>
      </dgm:t>
    </dgm:pt>
    <dgm:pt modelId="{E37E76B7-FF28-4E0B-B589-84B3FD2874E0}">
      <dgm:prSet phldrT="[Text]"/>
      <dgm:spPr/>
      <dgm:t>
        <a:bodyPr/>
        <a:lstStyle/>
        <a:p>
          <a:r>
            <a:rPr lang="en-GB" dirty="0"/>
            <a:t>Coping and advice</a:t>
          </a:r>
        </a:p>
      </dgm:t>
    </dgm:pt>
    <dgm:pt modelId="{72D81DDE-ED27-44C6-8ADC-E3A3297B8541}" type="parTrans" cxnId="{4EEB4CD9-DF93-4C5E-945F-95899A4F988A}">
      <dgm:prSet/>
      <dgm:spPr/>
      <dgm:t>
        <a:bodyPr/>
        <a:lstStyle/>
        <a:p>
          <a:endParaRPr lang="en-GB"/>
        </a:p>
      </dgm:t>
    </dgm:pt>
    <dgm:pt modelId="{9A8760A1-5C0E-4D30-8AAF-008FE716E5CC}" type="sibTrans" cxnId="{4EEB4CD9-DF93-4C5E-945F-95899A4F988A}">
      <dgm:prSet/>
      <dgm:spPr/>
      <dgm:t>
        <a:bodyPr/>
        <a:lstStyle/>
        <a:p>
          <a:endParaRPr lang="en-GB"/>
        </a:p>
      </dgm:t>
    </dgm:pt>
    <dgm:pt modelId="{0448A24F-9FC5-426F-83BC-46A7AC172238}">
      <dgm:prSet phldrT="[Text]" custT="1"/>
      <dgm:spPr/>
      <dgm:t>
        <a:bodyPr/>
        <a:lstStyle/>
        <a:p>
          <a:r>
            <a:rPr lang="en-GB" sz="1400" b="1" dirty="0"/>
            <a:t>Support and guidance in schools; TIS</a:t>
          </a:r>
        </a:p>
      </dgm:t>
    </dgm:pt>
    <dgm:pt modelId="{AE1F15A2-CA52-48D6-9A1E-E9FEE9AE8E19}" type="parTrans" cxnId="{CE91D949-1DC4-41FB-A464-1877FFF99EA7}">
      <dgm:prSet/>
      <dgm:spPr/>
      <dgm:t>
        <a:bodyPr/>
        <a:lstStyle/>
        <a:p>
          <a:endParaRPr lang="en-GB"/>
        </a:p>
      </dgm:t>
    </dgm:pt>
    <dgm:pt modelId="{2DE2611D-3823-4327-8A0C-8B3EFF96193A}" type="sibTrans" cxnId="{CE91D949-1DC4-41FB-A464-1877FFF99EA7}">
      <dgm:prSet/>
      <dgm:spPr/>
      <dgm:t>
        <a:bodyPr/>
        <a:lstStyle/>
        <a:p>
          <a:endParaRPr lang="en-GB"/>
        </a:p>
      </dgm:t>
    </dgm:pt>
    <dgm:pt modelId="{1A784AD5-364B-4A90-90FD-865F4F2BA18B}">
      <dgm:prSet phldrT="[Text]"/>
      <dgm:spPr/>
      <dgm:t>
        <a:bodyPr/>
        <a:lstStyle/>
        <a:p>
          <a:r>
            <a:rPr lang="en-GB" dirty="0"/>
            <a:t>Getting help</a:t>
          </a:r>
        </a:p>
      </dgm:t>
    </dgm:pt>
    <dgm:pt modelId="{760A8275-DBF0-4057-B86B-D45DAD353ABB}" type="parTrans" cxnId="{DBDEF71A-6FF7-4646-8258-2C4CEBF7B5A6}">
      <dgm:prSet/>
      <dgm:spPr/>
      <dgm:t>
        <a:bodyPr/>
        <a:lstStyle/>
        <a:p>
          <a:endParaRPr lang="en-GB"/>
        </a:p>
      </dgm:t>
    </dgm:pt>
    <dgm:pt modelId="{DD341D78-BB20-49F5-8CCA-A89531E4C71C}" type="sibTrans" cxnId="{DBDEF71A-6FF7-4646-8258-2C4CEBF7B5A6}">
      <dgm:prSet/>
      <dgm:spPr/>
      <dgm:t>
        <a:bodyPr/>
        <a:lstStyle/>
        <a:p>
          <a:endParaRPr lang="en-GB"/>
        </a:p>
      </dgm:t>
    </dgm:pt>
    <dgm:pt modelId="{F47241FE-AE62-4538-909B-F44C1925DFD1}">
      <dgm:prSet phldrT="[Text]" custT="1"/>
      <dgm:spPr/>
      <dgm:t>
        <a:bodyPr/>
        <a:lstStyle/>
        <a:p>
          <a:r>
            <a:rPr lang="en-GB" sz="1200" b="1" dirty="0"/>
            <a:t>Getting help from primary mental health; BLOOM; MAB; voluntary sector; YPC young people Cornwall</a:t>
          </a:r>
        </a:p>
      </dgm:t>
    </dgm:pt>
    <dgm:pt modelId="{931246AE-B95E-4776-B231-ABE2347EE33A}" type="parTrans" cxnId="{BB0E9CE0-60E4-4AD0-A1CE-0B8602CBBDB2}">
      <dgm:prSet/>
      <dgm:spPr/>
      <dgm:t>
        <a:bodyPr/>
        <a:lstStyle/>
        <a:p>
          <a:endParaRPr lang="en-GB"/>
        </a:p>
      </dgm:t>
    </dgm:pt>
    <dgm:pt modelId="{1136B3F9-1E18-49DF-9E37-5A705805858A}" type="sibTrans" cxnId="{BB0E9CE0-60E4-4AD0-A1CE-0B8602CBBDB2}">
      <dgm:prSet/>
      <dgm:spPr/>
      <dgm:t>
        <a:bodyPr/>
        <a:lstStyle/>
        <a:p>
          <a:endParaRPr lang="en-GB"/>
        </a:p>
      </dgm:t>
    </dgm:pt>
    <dgm:pt modelId="{068E393B-9DEF-4104-9E2C-A6A8A7244EA7}">
      <dgm:prSet phldrT="[Text]"/>
      <dgm:spPr/>
      <dgm:t>
        <a:bodyPr/>
        <a:lstStyle/>
        <a:p>
          <a:r>
            <a:rPr lang="en-GB" dirty="0"/>
            <a:t>Getting more help</a:t>
          </a:r>
        </a:p>
      </dgm:t>
    </dgm:pt>
    <dgm:pt modelId="{93E157D3-C6AB-41AE-A4B1-0EC587A74D91}" type="parTrans" cxnId="{CC08FE98-08DF-4172-A95B-7CDA5A737D8C}">
      <dgm:prSet/>
      <dgm:spPr/>
      <dgm:t>
        <a:bodyPr/>
        <a:lstStyle/>
        <a:p>
          <a:endParaRPr lang="en-GB"/>
        </a:p>
      </dgm:t>
    </dgm:pt>
    <dgm:pt modelId="{357F50E2-320B-4682-A4BF-9C2644BE574F}" type="sibTrans" cxnId="{CC08FE98-08DF-4172-A95B-7CDA5A737D8C}">
      <dgm:prSet/>
      <dgm:spPr/>
      <dgm:t>
        <a:bodyPr/>
        <a:lstStyle/>
        <a:p>
          <a:endParaRPr lang="en-GB"/>
        </a:p>
      </dgm:t>
    </dgm:pt>
    <dgm:pt modelId="{014E59D8-8E9E-44D2-9B42-F0D81ED86746}">
      <dgm:prSet phldrT="[Text]" custT="1"/>
      <dgm:spPr/>
      <dgm:t>
        <a:bodyPr/>
        <a:lstStyle/>
        <a:p>
          <a:r>
            <a:rPr lang="en-GB" sz="1400" b="1" dirty="0"/>
            <a:t>Getting more help; specialist CAMHS/CAP</a:t>
          </a:r>
        </a:p>
      </dgm:t>
    </dgm:pt>
    <dgm:pt modelId="{B4004164-944F-4BD4-9A26-E5607E7B3309}" type="parTrans" cxnId="{4D51B5D3-AA4F-46A8-9532-63FED3A818BB}">
      <dgm:prSet/>
      <dgm:spPr/>
      <dgm:t>
        <a:bodyPr/>
        <a:lstStyle/>
        <a:p>
          <a:endParaRPr lang="en-GB"/>
        </a:p>
      </dgm:t>
    </dgm:pt>
    <dgm:pt modelId="{38CE57B1-0236-4F27-87C9-173CC24ABF6B}" type="sibTrans" cxnId="{4D51B5D3-AA4F-46A8-9532-63FED3A818BB}">
      <dgm:prSet/>
      <dgm:spPr/>
      <dgm:t>
        <a:bodyPr/>
        <a:lstStyle/>
        <a:p>
          <a:endParaRPr lang="en-GB"/>
        </a:p>
      </dgm:t>
    </dgm:pt>
    <dgm:pt modelId="{FF5BFF48-BBA9-4DB7-9BDC-075DD0ECFD23}">
      <dgm:prSet phldrT="[Text]"/>
      <dgm:spPr/>
      <dgm:t>
        <a:bodyPr/>
        <a:lstStyle/>
        <a:p>
          <a:r>
            <a:rPr lang="en-GB" dirty="0"/>
            <a:t>Risk support</a:t>
          </a:r>
        </a:p>
      </dgm:t>
    </dgm:pt>
    <dgm:pt modelId="{E19CD8BE-7C4F-4FA9-BF94-82F32FCF7F35}" type="parTrans" cxnId="{A50172F0-63E8-445F-AB83-52D99247761A}">
      <dgm:prSet/>
      <dgm:spPr/>
      <dgm:t>
        <a:bodyPr/>
        <a:lstStyle/>
        <a:p>
          <a:endParaRPr lang="en-GB"/>
        </a:p>
      </dgm:t>
    </dgm:pt>
    <dgm:pt modelId="{5E06961E-AF7C-4516-90CD-AF5269DEE4CC}" type="sibTrans" cxnId="{A50172F0-63E8-445F-AB83-52D99247761A}">
      <dgm:prSet/>
      <dgm:spPr/>
      <dgm:t>
        <a:bodyPr/>
        <a:lstStyle/>
        <a:p>
          <a:endParaRPr lang="en-GB"/>
        </a:p>
      </dgm:t>
    </dgm:pt>
    <dgm:pt modelId="{A2A83468-E847-4ABF-B201-9E8686CEDFEF}">
      <dgm:prSet phldrT="[Text]" custT="1"/>
      <dgm:spPr/>
      <dgm:t>
        <a:bodyPr/>
        <a:lstStyle/>
        <a:p>
          <a:r>
            <a:rPr lang="en-GB" sz="1500" b="1" dirty="0"/>
            <a:t>Managing risk; social care and CAMHS; safety plans</a:t>
          </a:r>
        </a:p>
      </dgm:t>
    </dgm:pt>
    <dgm:pt modelId="{01CBD17E-89F6-47A2-B43A-287BB21A57FC}" type="parTrans" cxnId="{5F8723E3-B60E-446F-A879-37A51E3D7AE2}">
      <dgm:prSet/>
      <dgm:spPr/>
      <dgm:t>
        <a:bodyPr/>
        <a:lstStyle/>
        <a:p>
          <a:endParaRPr lang="en-GB"/>
        </a:p>
      </dgm:t>
    </dgm:pt>
    <dgm:pt modelId="{E7BC0830-2CC3-4C74-A81A-CAD8956E1719}" type="sibTrans" cxnId="{5F8723E3-B60E-446F-A879-37A51E3D7AE2}">
      <dgm:prSet/>
      <dgm:spPr/>
      <dgm:t>
        <a:bodyPr/>
        <a:lstStyle/>
        <a:p>
          <a:endParaRPr lang="en-GB"/>
        </a:p>
      </dgm:t>
    </dgm:pt>
    <dgm:pt modelId="{224B1FF8-D627-420C-A200-2C40AD3B40E6}">
      <dgm:prSet custT="1"/>
      <dgm:spPr/>
      <dgm:t>
        <a:bodyPr/>
        <a:lstStyle/>
        <a:p>
          <a:r>
            <a:rPr lang="en-GB" sz="1400" b="1" dirty="0"/>
            <a:t>Ed. Psych</a:t>
          </a:r>
        </a:p>
      </dgm:t>
    </dgm:pt>
    <dgm:pt modelId="{130D6C75-49F7-4D31-8B1F-3BA3194A8A2D}" type="parTrans" cxnId="{DEBFDA14-5927-4477-9D43-0947CE9E0D95}">
      <dgm:prSet/>
      <dgm:spPr/>
      <dgm:t>
        <a:bodyPr/>
        <a:lstStyle/>
        <a:p>
          <a:endParaRPr lang="en-GB"/>
        </a:p>
      </dgm:t>
    </dgm:pt>
    <dgm:pt modelId="{0284D727-E80D-4695-9FB0-145DEA6FE314}" type="sibTrans" cxnId="{DEBFDA14-5927-4477-9D43-0947CE9E0D95}">
      <dgm:prSet/>
      <dgm:spPr/>
      <dgm:t>
        <a:bodyPr/>
        <a:lstStyle/>
        <a:p>
          <a:endParaRPr lang="en-GB"/>
        </a:p>
      </dgm:t>
    </dgm:pt>
    <dgm:pt modelId="{631767B8-4CDE-49E5-AD88-231F51D7978F}">
      <dgm:prSet/>
      <dgm:spPr/>
      <dgm:t>
        <a:bodyPr/>
        <a:lstStyle/>
        <a:p>
          <a:endParaRPr lang="en-GB" sz="1100" dirty="0"/>
        </a:p>
      </dgm:t>
    </dgm:pt>
    <dgm:pt modelId="{D71F9462-C1B7-4951-9D49-B8EC3B7572DA}" type="parTrans" cxnId="{8C959F04-BDAE-407E-9C9E-E0B78CE8D45D}">
      <dgm:prSet/>
      <dgm:spPr/>
      <dgm:t>
        <a:bodyPr/>
        <a:lstStyle/>
        <a:p>
          <a:endParaRPr lang="en-GB"/>
        </a:p>
      </dgm:t>
    </dgm:pt>
    <dgm:pt modelId="{410F7655-ED3C-4C38-9F19-D78A3F661CA8}" type="sibTrans" cxnId="{8C959F04-BDAE-407E-9C9E-E0B78CE8D45D}">
      <dgm:prSet/>
      <dgm:spPr/>
      <dgm:t>
        <a:bodyPr/>
        <a:lstStyle/>
        <a:p>
          <a:endParaRPr lang="en-GB"/>
        </a:p>
      </dgm:t>
    </dgm:pt>
    <dgm:pt modelId="{70D0AF68-BA71-4228-B25F-0D40DF078F06}">
      <dgm:prSet/>
      <dgm:spPr/>
      <dgm:t>
        <a:bodyPr/>
        <a:lstStyle/>
        <a:p>
          <a:endParaRPr lang="en-GB" sz="1300"/>
        </a:p>
      </dgm:t>
    </dgm:pt>
    <dgm:pt modelId="{4BC91913-E060-4982-BB37-14BB3BC4DAFD}" type="parTrans" cxnId="{4DA1AB77-8506-454B-AC48-E4D5D1AB67C4}">
      <dgm:prSet/>
      <dgm:spPr/>
      <dgm:t>
        <a:bodyPr/>
        <a:lstStyle/>
        <a:p>
          <a:endParaRPr lang="en-GB"/>
        </a:p>
      </dgm:t>
    </dgm:pt>
    <dgm:pt modelId="{0E819E9D-44CF-4DA9-85FE-FBCF3702F423}" type="sibTrans" cxnId="{4DA1AB77-8506-454B-AC48-E4D5D1AB67C4}">
      <dgm:prSet/>
      <dgm:spPr/>
      <dgm:t>
        <a:bodyPr/>
        <a:lstStyle/>
        <a:p>
          <a:endParaRPr lang="en-GB"/>
        </a:p>
      </dgm:t>
    </dgm:pt>
    <dgm:pt modelId="{1B5D06B7-5A3F-4C98-8C81-09B39ED0FF34}">
      <dgm:prSet/>
      <dgm:spPr/>
      <dgm:t>
        <a:bodyPr/>
        <a:lstStyle/>
        <a:p>
          <a:endParaRPr lang="en-GB" sz="1300"/>
        </a:p>
      </dgm:t>
    </dgm:pt>
    <dgm:pt modelId="{8A2722BF-026D-4D1D-B061-72721DBDC8C9}" type="parTrans" cxnId="{EB5001A2-1C6F-4207-9C9D-C241CCFCEBD2}">
      <dgm:prSet/>
      <dgm:spPr/>
      <dgm:t>
        <a:bodyPr/>
        <a:lstStyle/>
        <a:p>
          <a:endParaRPr lang="en-GB"/>
        </a:p>
      </dgm:t>
    </dgm:pt>
    <dgm:pt modelId="{A3031CDD-9E3E-41A0-98D7-9EF35F3161C6}" type="sibTrans" cxnId="{EB5001A2-1C6F-4207-9C9D-C241CCFCEBD2}">
      <dgm:prSet/>
      <dgm:spPr/>
      <dgm:t>
        <a:bodyPr/>
        <a:lstStyle/>
        <a:p>
          <a:endParaRPr lang="en-GB"/>
        </a:p>
      </dgm:t>
    </dgm:pt>
    <dgm:pt modelId="{1CDDEEC7-ED53-49E7-9C7B-D596019577BC}">
      <dgm:prSet phldrT="[Text]"/>
      <dgm:spPr/>
      <dgm:t>
        <a:bodyPr/>
        <a:lstStyle/>
        <a:p>
          <a:endParaRPr lang="en-GB" sz="1300" dirty="0"/>
        </a:p>
      </dgm:t>
    </dgm:pt>
    <dgm:pt modelId="{325091D8-D4E0-4BC2-AC38-AAD5B7B16D3E}" type="parTrans" cxnId="{3400728E-0FC6-46E0-98F7-9675BF7BE9CF}">
      <dgm:prSet/>
      <dgm:spPr/>
      <dgm:t>
        <a:bodyPr/>
        <a:lstStyle/>
        <a:p>
          <a:endParaRPr lang="en-GB"/>
        </a:p>
      </dgm:t>
    </dgm:pt>
    <dgm:pt modelId="{819D8A04-FE94-492A-B409-4EBE531ACCB1}" type="sibTrans" cxnId="{3400728E-0FC6-46E0-98F7-9675BF7BE9CF}">
      <dgm:prSet/>
      <dgm:spPr/>
      <dgm:t>
        <a:bodyPr/>
        <a:lstStyle/>
        <a:p>
          <a:endParaRPr lang="en-GB"/>
        </a:p>
      </dgm:t>
    </dgm:pt>
    <dgm:pt modelId="{3684BC34-B7ED-1444-AC89-2F13CF538663}">
      <dgm:prSet custT="1"/>
      <dgm:spPr/>
      <dgm:t>
        <a:bodyPr/>
        <a:lstStyle/>
        <a:p>
          <a:r>
            <a:rPr lang="en-GB" sz="1400" b="1" dirty="0"/>
            <a:t>PH written guidance</a:t>
          </a:r>
        </a:p>
      </dgm:t>
    </dgm:pt>
    <dgm:pt modelId="{D714DB5C-C045-8542-8509-2BF823FC5DE3}" type="parTrans" cxnId="{74E15166-C9B0-ED41-AC6A-A9EAFA557716}">
      <dgm:prSet/>
      <dgm:spPr/>
      <dgm:t>
        <a:bodyPr/>
        <a:lstStyle/>
        <a:p>
          <a:endParaRPr lang="en-GB"/>
        </a:p>
      </dgm:t>
    </dgm:pt>
    <dgm:pt modelId="{2FEBDE36-858A-364E-9DA1-4FFB6CD70B5D}" type="sibTrans" cxnId="{74E15166-C9B0-ED41-AC6A-A9EAFA557716}">
      <dgm:prSet/>
      <dgm:spPr/>
      <dgm:t>
        <a:bodyPr/>
        <a:lstStyle/>
        <a:p>
          <a:endParaRPr lang="en-GB"/>
        </a:p>
      </dgm:t>
    </dgm:pt>
    <dgm:pt modelId="{C589AB11-EEE6-AA44-9DCD-EBC524150D6D}">
      <dgm:prSet custT="1"/>
      <dgm:spPr/>
      <dgm:t>
        <a:bodyPr/>
        <a:lstStyle/>
        <a:p>
          <a:r>
            <a:rPr lang="en-GB" sz="1400" b="1" dirty="0"/>
            <a:t>Bloom networks</a:t>
          </a:r>
        </a:p>
      </dgm:t>
    </dgm:pt>
    <dgm:pt modelId="{4D1F57CC-0D23-BD4A-BC37-D7122E789516}" type="parTrans" cxnId="{0CC8DD6E-D9E9-E147-AAD5-212E688B9D56}">
      <dgm:prSet/>
      <dgm:spPr/>
      <dgm:t>
        <a:bodyPr/>
        <a:lstStyle/>
        <a:p>
          <a:endParaRPr lang="en-GB"/>
        </a:p>
      </dgm:t>
    </dgm:pt>
    <dgm:pt modelId="{9C24B834-CD30-264C-9880-795538C3A251}" type="sibTrans" cxnId="{0CC8DD6E-D9E9-E147-AAD5-212E688B9D56}">
      <dgm:prSet/>
      <dgm:spPr/>
      <dgm:t>
        <a:bodyPr/>
        <a:lstStyle/>
        <a:p>
          <a:endParaRPr lang="en-GB"/>
        </a:p>
      </dgm:t>
    </dgm:pt>
    <dgm:pt modelId="{E875F3A6-195B-5047-BD54-97946338BF05}">
      <dgm:prSet phldrT="[Text]" custT="1"/>
      <dgm:spPr/>
      <dgm:t>
        <a:bodyPr/>
        <a:lstStyle/>
        <a:p>
          <a:r>
            <a:rPr lang="en-GB" sz="1200" b="1" dirty="0"/>
            <a:t>Youth support</a:t>
          </a:r>
        </a:p>
      </dgm:t>
    </dgm:pt>
    <dgm:pt modelId="{FD5CDDAD-C5E7-6743-88AB-BE8052019048}" type="parTrans" cxnId="{D30816EA-5039-5245-81BF-D99FE386CD59}">
      <dgm:prSet/>
      <dgm:spPr/>
      <dgm:t>
        <a:bodyPr/>
        <a:lstStyle/>
        <a:p>
          <a:endParaRPr lang="en-GB"/>
        </a:p>
      </dgm:t>
    </dgm:pt>
    <dgm:pt modelId="{40D3A7BA-6F67-4C43-8E07-9E6E6E782686}" type="sibTrans" cxnId="{D30816EA-5039-5245-81BF-D99FE386CD59}">
      <dgm:prSet/>
      <dgm:spPr/>
      <dgm:t>
        <a:bodyPr/>
        <a:lstStyle/>
        <a:p>
          <a:endParaRPr lang="en-GB"/>
        </a:p>
      </dgm:t>
    </dgm:pt>
    <dgm:pt modelId="{25302189-1A75-0D4E-8F2A-1B9A62A24734}">
      <dgm:prSet phldrT="[Text]" custT="1"/>
      <dgm:spPr/>
      <dgm:t>
        <a:bodyPr/>
        <a:lstStyle/>
        <a:p>
          <a:r>
            <a:rPr lang="en-GB" sz="1200" b="1" dirty="0"/>
            <a:t>Wellbeing practitioners</a:t>
          </a:r>
        </a:p>
      </dgm:t>
    </dgm:pt>
    <dgm:pt modelId="{A5978FC5-9C2C-4448-BAF5-34CE262C5B83}" type="parTrans" cxnId="{38F6DB1D-2518-E849-839C-CB5710831C60}">
      <dgm:prSet/>
      <dgm:spPr/>
      <dgm:t>
        <a:bodyPr/>
        <a:lstStyle/>
        <a:p>
          <a:endParaRPr lang="en-GB"/>
        </a:p>
      </dgm:t>
    </dgm:pt>
    <dgm:pt modelId="{74A63E4C-7241-7E48-A361-D05F860155DE}" type="sibTrans" cxnId="{38F6DB1D-2518-E849-839C-CB5710831C60}">
      <dgm:prSet/>
      <dgm:spPr/>
      <dgm:t>
        <a:bodyPr/>
        <a:lstStyle/>
        <a:p>
          <a:endParaRPr lang="en-GB"/>
        </a:p>
      </dgm:t>
    </dgm:pt>
    <dgm:pt modelId="{F2103144-3100-495B-AD19-9EF46B13A1E4}" type="pres">
      <dgm:prSet presAssocID="{48EFA3E8-EBD7-4B19-8A4F-0EC1C1CEEBCC}" presName="cycleMatrixDiagram" presStyleCnt="0">
        <dgm:presLayoutVars>
          <dgm:chMax val="1"/>
          <dgm:dir/>
          <dgm:animLvl val="lvl"/>
          <dgm:resizeHandles val="exact"/>
        </dgm:presLayoutVars>
      </dgm:prSet>
      <dgm:spPr/>
    </dgm:pt>
    <dgm:pt modelId="{20173369-85D8-4BD4-A40D-6E502FB4639A}" type="pres">
      <dgm:prSet presAssocID="{48EFA3E8-EBD7-4B19-8A4F-0EC1C1CEEBCC}" presName="children" presStyleCnt="0"/>
      <dgm:spPr/>
    </dgm:pt>
    <dgm:pt modelId="{FAC6E411-14F6-46CD-823C-4F42300C11A2}" type="pres">
      <dgm:prSet presAssocID="{48EFA3E8-EBD7-4B19-8A4F-0EC1C1CEEBCC}" presName="child1group" presStyleCnt="0"/>
      <dgm:spPr/>
    </dgm:pt>
    <dgm:pt modelId="{B416C07F-B01B-4EC8-A8D2-65DD8C80C261}" type="pres">
      <dgm:prSet presAssocID="{48EFA3E8-EBD7-4B19-8A4F-0EC1C1CEEBCC}" presName="child1" presStyleLbl="bgAcc1" presStyleIdx="0" presStyleCnt="4" custScaleX="129803" custScaleY="95550"/>
      <dgm:spPr/>
    </dgm:pt>
    <dgm:pt modelId="{88CD0B7A-1CBF-4BDC-8532-A87F51AE1081}" type="pres">
      <dgm:prSet presAssocID="{48EFA3E8-EBD7-4B19-8A4F-0EC1C1CEEBCC}" presName="child1Text" presStyleLbl="bgAcc1" presStyleIdx="0" presStyleCnt="4">
        <dgm:presLayoutVars>
          <dgm:bulletEnabled val="1"/>
        </dgm:presLayoutVars>
      </dgm:prSet>
      <dgm:spPr/>
    </dgm:pt>
    <dgm:pt modelId="{E860CF13-0ED1-45F1-8D8C-40B146738F97}" type="pres">
      <dgm:prSet presAssocID="{48EFA3E8-EBD7-4B19-8A4F-0EC1C1CEEBCC}" presName="child2group" presStyleCnt="0"/>
      <dgm:spPr/>
    </dgm:pt>
    <dgm:pt modelId="{0F91C6B1-9424-42EB-8938-5B2225A3E97B}" type="pres">
      <dgm:prSet presAssocID="{48EFA3E8-EBD7-4B19-8A4F-0EC1C1CEEBCC}" presName="child2" presStyleLbl="bgAcc1" presStyleIdx="1" presStyleCnt="4"/>
      <dgm:spPr/>
    </dgm:pt>
    <dgm:pt modelId="{2B113B74-9065-4DB1-B326-16D1FE9B1C19}" type="pres">
      <dgm:prSet presAssocID="{48EFA3E8-EBD7-4B19-8A4F-0EC1C1CEEBCC}" presName="child2Text" presStyleLbl="bgAcc1" presStyleIdx="1" presStyleCnt="4">
        <dgm:presLayoutVars>
          <dgm:bulletEnabled val="1"/>
        </dgm:presLayoutVars>
      </dgm:prSet>
      <dgm:spPr/>
    </dgm:pt>
    <dgm:pt modelId="{888D37F3-1614-4302-8E2B-4527D16F6F69}" type="pres">
      <dgm:prSet presAssocID="{48EFA3E8-EBD7-4B19-8A4F-0EC1C1CEEBCC}" presName="child3group" presStyleCnt="0"/>
      <dgm:spPr/>
    </dgm:pt>
    <dgm:pt modelId="{B9658292-0E83-422C-B6E3-E6628EB712BA}" type="pres">
      <dgm:prSet presAssocID="{48EFA3E8-EBD7-4B19-8A4F-0EC1C1CEEBCC}" presName="child3" presStyleLbl="bgAcc1" presStyleIdx="2" presStyleCnt="4"/>
      <dgm:spPr/>
    </dgm:pt>
    <dgm:pt modelId="{89B2866A-C0D4-418A-81B1-4DA88CA0FB37}" type="pres">
      <dgm:prSet presAssocID="{48EFA3E8-EBD7-4B19-8A4F-0EC1C1CEEBCC}" presName="child3Text" presStyleLbl="bgAcc1" presStyleIdx="2" presStyleCnt="4">
        <dgm:presLayoutVars>
          <dgm:bulletEnabled val="1"/>
        </dgm:presLayoutVars>
      </dgm:prSet>
      <dgm:spPr/>
    </dgm:pt>
    <dgm:pt modelId="{3AC68342-2080-4CE2-B203-6056BFFA5BAF}" type="pres">
      <dgm:prSet presAssocID="{48EFA3E8-EBD7-4B19-8A4F-0EC1C1CEEBCC}" presName="child4group" presStyleCnt="0"/>
      <dgm:spPr/>
    </dgm:pt>
    <dgm:pt modelId="{2323F661-AF3C-4522-AE77-5958DF693B9D}" type="pres">
      <dgm:prSet presAssocID="{48EFA3E8-EBD7-4B19-8A4F-0EC1C1CEEBCC}" presName="child4" presStyleLbl="bgAcc1" presStyleIdx="3" presStyleCnt="4"/>
      <dgm:spPr/>
    </dgm:pt>
    <dgm:pt modelId="{AF73FB88-148B-4CC9-85CF-88D6D1142ED5}" type="pres">
      <dgm:prSet presAssocID="{48EFA3E8-EBD7-4B19-8A4F-0EC1C1CEEBCC}" presName="child4Text" presStyleLbl="bgAcc1" presStyleIdx="3" presStyleCnt="4">
        <dgm:presLayoutVars>
          <dgm:bulletEnabled val="1"/>
        </dgm:presLayoutVars>
      </dgm:prSet>
      <dgm:spPr/>
    </dgm:pt>
    <dgm:pt modelId="{4A32099A-E17D-4F66-9126-8E036FDE896B}" type="pres">
      <dgm:prSet presAssocID="{48EFA3E8-EBD7-4B19-8A4F-0EC1C1CEEBCC}" presName="childPlaceholder" presStyleCnt="0"/>
      <dgm:spPr/>
    </dgm:pt>
    <dgm:pt modelId="{0ED99F52-9002-443A-83A7-D913EC589753}" type="pres">
      <dgm:prSet presAssocID="{48EFA3E8-EBD7-4B19-8A4F-0EC1C1CEEBCC}" presName="circle" presStyleCnt="0"/>
      <dgm:spPr/>
    </dgm:pt>
    <dgm:pt modelId="{4D311874-74B3-4325-81A4-5E972DA9E1ED}" type="pres">
      <dgm:prSet presAssocID="{48EFA3E8-EBD7-4B19-8A4F-0EC1C1CEEBCC}" presName="quadrant1" presStyleLbl="node1" presStyleIdx="0" presStyleCnt="4">
        <dgm:presLayoutVars>
          <dgm:chMax val="1"/>
          <dgm:bulletEnabled val="1"/>
        </dgm:presLayoutVars>
      </dgm:prSet>
      <dgm:spPr/>
    </dgm:pt>
    <dgm:pt modelId="{9ED4FB75-30D6-403E-AC00-0226E24C742C}" type="pres">
      <dgm:prSet presAssocID="{48EFA3E8-EBD7-4B19-8A4F-0EC1C1CEEBCC}" presName="quadrant2" presStyleLbl="node1" presStyleIdx="1" presStyleCnt="4">
        <dgm:presLayoutVars>
          <dgm:chMax val="1"/>
          <dgm:bulletEnabled val="1"/>
        </dgm:presLayoutVars>
      </dgm:prSet>
      <dgm:spPr/>
    </dgm:pt>
    <dgm:pt modelId="{B2AEEF28-C8DB-4924-8C3E-AAAB6015A27B}" type="pres">
      <dgm:prSet presAssocID="{48EFA3E8-EBD7-4B19-8A4F-0EC1C1CEEBCC}" presName="quadrant3" presStyleLbl="node1" presStyleIdx="2" presStyleCnt="4">
        <dgm:presLayoutVars>
          <dgm:chMax val="1"/>
          <dgm:bulletEnabled val="1"/>
        </dgm:presLayoutVars>
      </dgm:prSet>
      <dgm:spPr/>
    </dgm:pt>
    <dgm:pt modelId="{B2235E1C-EBD2-4627-B45E-E1F280F6B33A}" type="pres">
      <dgm:prSet presAssocID="{48EFA3E8-EBD7-4B19-8A4F-0EC1C1CEEBCC}" presName="quadrant4" presStyleLbl="node1" presStyleIdx="3" presStyleCnt="4">
        <dgm:presLayoutVars>
          <dgm:chMax val="1"/>
          <dgm:bulletEnabled val="1"/>
        </dgm:presLayoutVars>
      </dgm:prSet>
      <dgm:spPr/>
    </dgm:pt>
    <dgm:pt modelId="{DA0DBA51-A61C-48D1-8947-84B45008CA5E}" type="pres">
      <dgm:prSet presAssocID="{48EFA3E8-EBD7-4B19-8A4F-0EC1C1CEEBCC}" presName="quadrantPlaceholder" presStyleCnt="0"/>
      <dgm:spPr/>
    </dgm:pt>
    <dgm:pt modelId="{50FFD9F1-7CA5-4AAB-971B-1EC91B65E9FD}" type="pres">
      <dgm:prSet presAssocID="{48EFA3E8-EBD7-4B19-8A4F-0EC1C1CEEBCC}" presName="center1" presStyleLbl="fgShp" presStyleIdx="0" presStyleCnt="2"/>
      <dgm:spPr/>
    </dgm:pt>
    <dgm:pt modelId="{20E0CDE7-FDDC-467C-8AEE-D1908C248636}" type="pres">
      <dgm:prSet presAssocID="{48EFA3E8-EBD7-4B19-8A4F-0EC1C1CEEBCC}" presName="center2" presStyleLbl="fgShp" presStyleIdx="1" presStyleCnt="2"/>
      <dgm:spPr/>
    </dgm:pt>
  </dgm:ptLst>
  <dgm:cxnLst>
    <dgm:cxn modelId="{F5863700-A3DA-494F-8945-C820B96152D0}" type="presOf" srcId="{224B1FF8-D627-420C-A200-2C40AD3B40E6}" destId="{B416C07F-B01B-4EC8-A8D2-65DD8C80C261}" srcOrd="0" destOrd="1" presId="urn:microsoft.com/office/officeart/2005/8/layout/cycle4"/>
    <dgm:cxn modelId="{48DAAC00-ECEB-435C-8C56-950B84671154}" type="presOf" srcId="{631767B8-4CDE-49E5-AD88-231F51D7978F}" destId="{88CD0B7A-1CBF-4BDC-8532-A87F51AE1081}" srcOrd="1" destOrd="4" presId="urn:microsoft.com/office/officeart/2005/8/layout/cycle4"/>
    <dgm:cxn modelId="{1E77C101-29F3-5546-AAB2-CB54F4910060}" type="presOf" srcId="{3684BC34-B7ED-1444-AC89-2F13CF538663}" destId="{88CD0B7A-1CBF-4BDC-8532-A87F51AE1081}" srcOrd="1" destOrd="2" presId="urn:microsoft.com/office/officeart/2005/8/layout/cycle4"/>
    <dgm:cxn modelId="{8C959F04-BDAE-407E-9C9E-E0B78CE8D45D}" srcId="{E37E76B7-FF28-4E0B-B589-84B3FD2874E0}" destId="{631767B8-4CDE-49E5-AD88-231F51D7978F}" srcOrd="4" destOrd="0" parTransId="{D71F9462-C1B7-4951-9D49-B8EC3B7572DA}" sibTransId="{410F7655-ED3C-4C38-9F19-D78A3F661CA8}"/>
    <dgm:cxn modelId="{1E26DB09-50AE-4213-A30B-2E35BA7DF3A5}" type="presOf" srcId="{1CDDEEC7-ED53-49E7-9C7B-D596019577BC}" destId="{B9658292-0E83-422C-B6E3-E6628EB712BA}" srcOrd="0" destOrd="0" presId="urn:microsoft.com/office/officeart/2005/8/layout/cycle4"/>
    <dgm:cxn modelId="{DEBFDA14-5927-4477-9D43-0947CE9E0D95}" srcId="{E37E76B7-FF28-4E0B-B589-84B3FD2874E0}" destId="{224B1FF8-D627-420C-A200-2C40AD3B40E6}" srcOrd="1" destOrd="0" parTransId="{130D6C75-49F7-4D31-8B1F-3BA3194A8A2D}" sibTransId="{0284D727-E80D-4695-9FB0-145DEA6FE314}"/>
    <dgm:cxn modelId="{840D4E16-B6F1-430D-A972-CE9D16CDEA5B}" type="presOf" srcId="{48EFA3E8-EBD7-4B19-8A4F-0EC1C1CEEBCC}" destId="{F2103144-3100-495B-AD19-9EF46B13A1E4}" srcOrd="0" destOrd="0" presId="urn:microsoft.com/office/officeart/2005/8/layout/cycle4"/>
    <dgm:cxn modelId="{DBDEF71A-6FF7-4646-8258-2C4CEBF7B5A6}" srcId="{48EFA3E8-EBD7-4B19-8A4F-0EC1C1CEEBCC}" destId="{1A784AD5-364B-4A90-90FD-865F4F2BA18B}" srcOrd="1" destOrd="0" parTransId="{760A8275-DBF0-4057-B86B-D45DAD353ABB}" sibTransId="{DD341D78-BB20-49F5-8CCA-A89531E4C71C}"/>
    <dgm:cxn modelId="{38F6DB1D-2518-E849-839C-CB5710831C60}" srcId="{1A784AD5-364B-4A90-90FD-865F4F2BA18B}" destId="{25302189-1A75-0D4E-8F2A-1B9A62A24734}" srcOrd="2" destOrd="0" parTransId="{A5978FC5-9C2C-4448-BAF5-34CE262C5B83}" sibTransId="{74A63E4C-7241-7E48-A361-D05F860155DE}"/>
    <dgm:cxn modelId="{91641A23-8D00-4F31-9887-0109357B4865}" type="presOf" srcId="{70D0AF68-BA71-4228-B25F-0D40DF078F06}" destId="{AF73FB88-148B-4CC9-85CF-88D6D1142ED5}" srcOrd="1" destOrd="1" presId="urn:microsoft.com/office/officeart/2005/8/layout/cycle4"/>
    <dgm:cxn modelId="{FF22182D-1991-45EA-8642-C4B65B9E9F8E}" type="presOf" srcId="{FF5BFF48-BBA9-4DB7-9BDC-075DD0ECFD23}" destId="{B2235E1C-EBD2-4627-B45E-E1F280F6B33A}" srcOrd="0" destOrd="0" presId="urn:microsoft.com/office/officeart/2005/8/layout/cycle4"/>
    <dgm:cxn modelId="{8C9F6031-24A3-494D-83BD-B07D7635FF99}" type="presOf" srcId="{25302189-1A75-0D4E-8F2A-1B9A62A24734}" destId="{0F91C6B1-9424-42EB-8938-5B2225A3E97B}" srcOrd="0" destOrd="2" presId="urn:microsoft.com/office/officeart/2005/8/layout/cycle4"/>
    <dgm:cxn modelId="{9A3FF538-7BB1-3B41-9B3C-8202E4059D9E}" type="presOf" srcId="{E875F3A6-195B-5047-BD54-97946338BF05}" destId="{0F91C6B1-9424-42EB-8938-5B2225A3E97B}" srcOrd="0" destOrd="1" presId="urn:microsoft.com/office/officeart/2005/8/layout/cycle4"/>
    <dgm:cxn modelId="{012F5944-9527-430B-A559-3D9A5C7B1B5F}" type="presOf" srcId="{1B5D06B7-5A3F-4C98-8C81-09B39ED0FF34}" destId="{89B2866A-C0D4-418A-81B1-4DA88CA0FB37}" srcOrd="1" destOrd="2" presId="urn:microsoft.com/office/officeart/2005/8/layout/cycle4"/>
    <dgm:cxn modelId="{CE91D949-1DC4-41FB-A464-1877FFF99EA7}" srcId="{E37E76B7-FF28-4E0B-B589-84B3FD2874E0}" destId="{0448A24F-9FC5-426F-83BC-46A7AC172238}" srcOrd="0" destOrd="0" parTransId="{AE1F15A2-CA52-48D6-9A1E-E9FEE9AE8E19}" sibTransId="{2DE2611D-3823-4327-8A0C-8B3EFF96193A}"/>
    <dgm:cxn modelId="{5640544B-72B8-4737-8A63-F5E83F182238}" type="presOf" srcId="{0448A24F-9FC5-426F-83BC-46A7AC172238}" destId="{88CD0B7A-1CBF-4BDC-8532-A87F51AE1081}" srcOrd="1" destOrd="0" presId="urn:microsoft.com/office/officeart/2005/8/layout/cycle4"/>
    <dgm:cxn modelId="{B8013E4F-A27C-6E48-A75C-39F0C8338B1A}" type="presOf" srcId="{C589AB11-EEE6-AA44-9DCD-EBC524150D6D}" destId="{B416C07F-B01B-4EC8-A8D2-65DD8C80C261}" srcOrd="0" destOrd="3" presId="urn:microsoft.com/office/officeart/2005/8/layout/cycle4"/>
    <dgm:cxn modelId="{72B90051-9B3A-40B5-B19F-F140096302A7}" type="presOf" srcId="{1A784AD5-364B-4A90-90FD-865F4F2BA18B}" destId="{9ED4FB75-30D6-403E-AC00-0226E24C742C}" srcOrd="0" destOrd="0" presId="urn:microsoft.com/office/officeart/2005/8/layout/cycle4"/>
    <dgm:cxn modelId="{74E15166-C9B0-ED41-AC6A-A9EAFA557716}" srcId="{E37E76B7-FF28-4E0B-B589-84B3FD2874E0}" destId="{3684BC34-B7ED-1444-AC89-2F13CF538663}" srcOrd="2" destOrd="0" parTransId="{D714DB5C-C045-8542-8509-2BF823FC5DE3}" sibTransId="{2FEBDE36-858A-364E-9DA1-4FFB6CD70B5D}"/>
    <dgm:cxn modelId="{0CC8DD6E-D9E9-E147-AAD5-212E688B9D56}" srcId="{E37E76B7-FF28-4E0B-B589-84B3FD2874E0}" destId="{C589AB11-EEE6-AA44-9DCD-EBC524150D6D}" srcOrd="3" destOrd="0" parTransId="{4D1F57CC-0D23-BD4A-BC37-D7122E789516}" sibTransId="{9C24B834-CD30-264C-9880-795538C3A251}"/>
    <dgm:cxn modelId="{4DA1AB77-8506-454B-AC48-E4D5D1AB67C4}" srcId="{FF5BFF48-BBA9-4DB7-9BDC-075DD0ECFD23}" destId="{70D0AF68-BA71-4228-B25F-0D40DF078F06}" srcOrd="1" destOrd="0" parTransId="{4BC91913-E060-4982-BB37-14BB3BC4DAFD}" sibTransId="{0E819E9D-44CF-4DA9-85FE-FBCF3702F423}"/>
    <dgm:cxn modelId="{7D70D27F-D61D-4168-B6F8-506935D0C746}" type="presOf" srcId="{014E59D8-8E9E-44D2-9B42-F0D81ED86746}" destId="{89B2866A-C0D4-418A-81B1-4DA88CA0FB37}" srcOrd="1" destOrd="1" presId="urn:microsoft.com/office/officeart/2005/8/layout/cycle4"/>
    <dgm:cxn modelId="{39C38D87-4191-4FD0-BF0C-FB4F58C897DF}" type="presOf" srcId="{014E59D8-8E9E-44D2-9B42-F0D81ED86746}" destId="{B9658292-0E83-422C-B6E3-E6628EB712BA}" srcOrd="0" destOrd="1" presId="urn:microsoft.com/office/officeart/2005/8/layout/cycle4"/>
    <dgm:cxn modelId="{3400728E-0FC6-46E0-98F7-9675BF7BE9CF}" srcId="{068E393B-9DEF-4104-9E2C-A6A8A7244EA7}" destId="{1CDDEEC7-ED53-49E7-9C7B-D596019577BC}" srcOrd="0" destOrd="0" parTransId="{325091D8-D4E0-4BC2-AC38-AAD5B7B16D3E}" sibTransId="{819D8A04-FE94-492A-B409-4EBE531ACCB1}"/>
    <dgm:cxn modelId="{E421B795-3300-4431-82B8-088E66296613}" type="presOf" srcId="{0448A24F-9FC5-426F-83BC-46A7AC172238}" destId="{B416C07F-B01B-4EC8-A8D2-65DD8C80C261}" srcOrd="0" destOrd="0" presId="urn:microsoft.com/office/officeart/2005/8/layout/cycle4"/>
    <dgm:cxn modelId="{56104896-6372-478E-9CCB-DD6C0EC6F91C}" type="presOf" srcId="{70D0AF68-BA71-4228-B25F-0D40DF078F06}" destId="{2323F661-AF3C-4522-AE77-5958DF693B9D}" srcOrd="0" destOrd="1" presId="urn:microsoft.com/office/officeart/2005/8/layout/cycle4"/>
    <dgm:cxn modelId="{CC08FE98-08DF-4172-A95B-7CDA5A737D8C}" srcId="{48EFA3E8-EBD7-4B19-8A4F-0EC1C1CEEBCC}" destId="{068E393B-9DEF-4104-9E2C-A6A8A7244EA7}" srcOrd="2" destOrd="0" parTransId="{93E157D3-C6AB-41AE-A4B1-0EC587A74D91}" sibTransId="{357F50E2-320B-4682-A4BF-9C2644BE574F}"/>
    <dgm:cxn modelId="{81D4EF9B-1994-3449-97D2-C7F608B2109E}" type="presOf" srcId="{25302189-1A75-0D4E-8F2A-1B9A62A24734}" destId="{2B113B74-9065-4DB1-B326-16D1FE9B1C19}" srcOrd="1" destOrd="2" presId="urn:microsoft.com/office/officeart/2005/8/layout/cycle4"/>
    <dgm:cxn modelId="{EB5001A2-1C6F-4207-9C9D-C241CCFCEBD2}" srcId="{068E393B-9DEF-4104-9E2C-A6A8A7244EA7}" destId="{1B5D06B7-5A3F-4C98-8C81-09B39ED0FF34}" srcOrd="2" destOrd="0" parTransId="{8A2722BF-026D-4D1D-B061-72721DBDC8C9}" sibTransId="{A3031CDD-9E3E-41A0-98D7-9EF35F3161C6}"/>
    <dgm:cxn modelId="{E8FF1DA4-0E71-6041-ABDE-0497AA9387F9}" type="presOf" srcId="{E875F3A6-195B-5047-BD54-97946338BF05}" destId="{2B113B74-9065-4DB1-B326-16D1FE9B1C19}" srcOrd="1" destOrd="1" presId="urn:microsoft.com/office/officeart/2005/8/layout/cycle4"/>
    <dgm:cxn modelId="{63ACAFAA-AD81-4326-B678-0FD0D2FB6C49}" type="presOf" srcId="{E37E76B7-FF28-4E0B-B589-84B3FD2874E0}" destId="{4D311874-74B3-4325-81A4-5E972DA9E1ED}" srcOrd="0" destOrd="0" presId="urn:microsoft.com/office/officeart/2005/8/layout/cycle4"/>
    <dgm:cxn modelId="{E3E926B8-C406-4A84-980F-62B61FAD099A}" type="presOf" srcId="{1B5D06B7-5A3F-4C98-8C81-09B39ED0FF34}" destId="{B9658292-0E83-422C-B6E3-E6628EB712BA}" srcOrd="0" destOrd="2" presId="urn:microsoft.com/office/officeart/2005/8/layout/cycle4"/>
    <dgm:cxn modelId="{296166B9-D1FA-4B54-8B4E-BF369115B3CD}" type="presOf" srcId="{1CDDEEC7-ED53-49E7-9C7B-D596019577BC}" destId="{89B2866A-C0D4-418A-81B1-4DA88CA0FB37}" srcOrd="1" destOrd="0" presId="urn:microsoft.com/office/officeart/2005/8/layout/cycle4"/>
    <dgm:cxn modelId="{41A082C9-F509-4EA1-B98E-9DBB59A2A95C}" type="presOf" srcId="{A2A83468-E847-4ABF-B201-9E8686CEDFEF}" destId="{2323F661-AF3C-4522-AE77-5958DF693B9D}" srcOrd="0" destOrd="0" presId="urn:microsoft.com/office/officeart/2005/8/layout/cycle4"/>
    <dgm:cxn modelId="{C74B5DCA-E99F-411D-8F8A-3A62245565A9}" type="presOf" srcId="{F47241FE-AE62-4538-909B-F44C1925DFD1}" destId="{0F91C6B1-9424-42EB-8938-5B2225A3E97B}" srcOrd="0" destOrd="0" presId="urn:microsoft.com/office/officeart/2005/8/layout/cycle4"/>
    <dgm:cxn modelId="{E23C64CE-DD65-4EA8-8BE2-C13784F93596}" type="presOf" srcId="{F47241FE-AE62-4538-909B-F44C1925DFD1}" destId="{2B113B74-9065-4DB1-B326-16D1FE9B1C19}" srcOrd="1" destOrd="0" presId="urn:microsoft.com/office/officeart/2005/8/layout/cycle4"/>
    <dgm:cxn modelId="{4D51B5D3-AA4F-46A8-9532-63FED3A818BB}" srcId="{068E393B-9DEF-4104-9E2C-A6A8A7244EA7}" destId="{014E59D8-8E9E-44D2-9B42-F0D81ED86746}" srcOrd="1" destOrd="0" parTransId="{B4004164-944F-4BD4-9A26-E5607E7B3309}" sibTransId="{38CE57B1-0236-4F27-87C9-173CC24ABF6B}"/>
    <dgm:cxn modelId="{1D98A9D5-D1CB-4C3A-8944-AEA354329AB3}" type="presOf" srcId="{068E393B-9DEF-4104-9E2C-A6A8A7244EA7}" destId="{B2AEEF28-C8DB-4924-8C3E-AAAB6015A27B}" srcOrd="0" destOrd="0" presId="urn:microsoft.com/office/officeart/2005/8/layout/cycle4"/>
    <dgm:cxn modelId="{ADEA4DD7-22D0-DA49-AD07-014B592BFEFF}" type="presOf" srcId="{C589AB11-EEE6-AA44-9DCD-EBC524150D6D}" destId="{88CD0B7A-1CBF-4BDC-8532-A87F51AE1081}" srcOrd="1" destOrd="3" presId="urn:microsoft.com/office/officeart/2005/8/layout/cycle4"/>
    <dgm:cxn modelId="{B21F10D9-6BC0-5349-819A-DD92B774D89A}" type="presOf" srcId="{3684BC34-B7ED-1444-AC89-2F13CF538663}" destId="{B416C07F-B01B-4EC8-A8D2-65DD8C80C261}" srcOrd="0" destOrd="2" presId="urn:microsoft.com/office/officeart/2005/8/layout/cycle4"/>
    <dgm:cxn modelId="{4EEB4CD9-DF93-4C5E-945F-95899A4F988A}" srcId="{48EFA3E8-EBD7-4B19-8A4F-0EC1C1CEEBCC}" destId="{E37E76B7-FF28-4E0B-B589-84B3FD2874E0}" srcOrd="0" destOrd="0" parTransId="{72D81DDE-ED27-44C6-8ADC-E3A3297B8541}" sibTransId="{9A8760A1-5C0E-4D30-8AAF-008FE716E5CC}"/>
    <dgm:cxn modelId="{BB0E9CE0-60E4-4AD0-A1CE-0B8602CBBDB2}" srcId="{1A784AD5-364B-4A90-90FD-865F4F2BA18B}" destId="{F47241FE-AE62-4538-909B-F44C1925DFD1}" srcOrd="0" destOrd="0" parTransId="{931246AE-B95E-4776-B231-ABE2347EE33A}" sibTransId="{1136B3F9-1E18-49DF-9E37-5A705805858A}"/>
    <dgm:cxn modelId="{5F8723E3-B60E-446F-A879-37A51E3D7AE2}" srcId="{FF5BFF48-BBA9-4DB7-9BDC-075DD0ECFD23}" destId="{A2A83468-E847-4ABF-B201-9E8686CEDFEF}" srcOrd="0" destOrd="0" parTransId="{01CBD17E-89F6-47A2-B43A-287BB21A57FC}" sibTransId="{E7BC0830-2CC3-4C74-A81A-CAD8956E1719}"/>
    <dgm:cxn modelId="{D30816EA-5039-5245-81BF-D99FE386CD59}" srcId="{1A784AD5-364B-4A90-90FD-865F4F2BA18B}" destId="{E875F3A6-195B-5047-BD54-97946338BF05}" srcOrd="1" destOrd="0" parTransId="{FD5CDDAD-C5E7-6743-88AB-BE8052019048}" sibTransId="{40D3A7BA-6F67-4C43-8E07-9E6E6E782686}"/>
    <dgm:cxn modelId="{A50172F0-63E8-445F-AB83-52D99247761A}" srcId="{48EFA3E8-EBD7-4B19-8A4F-0EC1C1CEEBCC}" destId="{FF5BFF48-BBA9-4DB7-9BDC-075DD0ECFD23}" srcOrd="3" destOrd="0" parTransId="{E19CD8BE-7C4F-4FA9-BF94-82F32FCF7F35}" sibTransId="{5E06961E-AF7C-4516-90CD-AF5269DEE4CC}"/>
    <dgm:cxn modelId="{94E77DF4-D818-45CF-9317-C182AE936EA6}" type="presOf" srcId="{224B1FF8-D627-420C-A200-2C40AD3B40E6}" destId="{88CD0B7A-1CBF-4BDC-8532-A87F51AE1081}" srcOrd="1" destOrd="1" presId="urn:microsoft.com/office/officeart/2005/8/layout/cycle4"/>
    <dgm:cxn modelId="{C07DD6F9-167C-4C3C-9BA6-0F0818E31C65}" type="presOf" srcId="{A2A83468-E847-4ABF-B201-9E8686CEDFEF}" destId="{AF73FB88-148B-4CC9-85CF-88D6D1142ED5}" srcOrd="1" destOrd="0" presId="urn:microsoft.com/office/officeart/2005/8/layout/cycle4"/>
    <dgm:cxn modelId="{0534B6FB-C31B-4644-B410-917518DB92FA}" type="presOf" srcId="{631767B8-4CDE-49E5-AD88-231F51D7978F}" destId="{B416C07F-B01B-4EC8-A8D2-65DD8C80C261}" srcOrd="0" destOrd="4" presId="urn:microsoft.com/office/officeart/2005/8/layout/cycle4"/>
    <dgm:cxn modelId="{8D17CDC0-64B7-4366-8FD7-9F96FB618D6C}" type="presParOf" srcId="{F2103144-3100-495B-AD19-9EF46B13A1E4}" destId="{20173369-85D8-4BD4-A40D-6E502FB4639A}" srcOrd="0" destOrd="0" presId="urn:microsoft.com/office/officeart/2005/8/layout/cycle4"/>
    <dgm:cxn modelId="{797260E5-4D95-4D76-81AC-118900E908D8}" type="presParOf" srcId="{20173369-85D8-4BD4-A40D-6E502FB4639A}" destId="{FAC6E411-14F6-46CD-823C-4F42300C11A2}" srcOrd="0" destOrd="0" presId="urn:microsoft.com/office/officeart/2005/8/layout/cycle4"/>
    <dgm:cxn modelId="{F5649926-7F40-4BEE-A286-EE0978F8FED8}" type="presParOf" srcId="{FAC6E411-14F6-46CD-823C-4F42300C11A2}" destId="{B416C07F-B01B-4EC8-A8D2-65DD8C80C261}" srcOrd="0" destOrd="0" presId="urn:microsoft.com/office/officeart/2005/8/layout/cycle4"/>
    <dgm:cxn modelId="{98DCE8C3-5E42-4A96-9D84-854B3057A221}" type="presParOf" srcId="{FAC6E411-14F6-46CD-823C-4F42300C11A2}" destId="{88CD0B7A-1CBF-4BDC-8532-A87F51AE1081}" srcOrd="1" destOrd="0" presId="urn:microsoft.com/office/officeart/2005/8/layout/cycle4"/>
    <dgm:cxn modelId="{61DC86D3-E5FD-4A2E-987E-2A2EFCC97767}" type="presParOf" srcId="{20173369-85D8-4BD4-A40D-6E502FB4639A}" destId="{E860CF13-0ED1-45F1-8D8C-40B146738F97}" srcOrd="1" destOrd="0" presId="urn:microsoft.com/office/officeart/2005/8/layout/cycle4"/>
    <dgm:cxn modelId="{71CFC346-D334-4786-9DE2-EE486BA9019E}" type="presParOf" srcId="{E860CF13-0ED1-45F1-8D8C-40B146738F97}" destId="{0F91C6B1-9424-42EB-8938-5B2225A3E97B}" srcOrd="0" destOrd="0" presId="urn:microsoft.com/office/officeart/2005/8/layout/cycle4"/>
    <dgm:cxn modelId="{5472E986-4D55-4279-9F5B-E7958A3A0F22}" type="presParOf" srcId="{E860CF13-0ED1-45F1-8D8C-40B146738F97}" destId="{2B113B74-9065-4DB1-B326-16D1FE9B1C19}" srcOrd="1" destOrd="0" presId="urn:microsoft.com/office/officeart/2005/8/layout/cycle4"/>
    <dgm:cxn modelId="{51CBBEC0-8085-4C72-AE73-4C769632C459}" type="presParOf" srcId="{20173369-85D8-4BD4-A40D-6E502FB4639A}" destId="{888D37F3-1614-4302-8E2B-4527D16F6F69}" srcOrd="2" destOrd="0" presId="urn:microsoft.com/office/officeart/2005/8/layout/cycle4"/>
    <dgm:cxn modelId="{B9F43664-0F11-44C9-81D9-2B35C86B8EE4}" type="presParOf" srcId="{888D37F3-1614-4302-8E2B-4527D16F6F69}" destId="{B9658292-0E83-422C-B6E3-E6628EB712BA}" srcOrd="0" destOrd="0" presId="urn:microsoft.com/office/officeart/2005/8/layout/cycle4"/>
    <dgm:cxn modelId="{EAB0F7C0-B7B2-4656-A5EA-FBE2DFB87EFF}" type="presParOf" srcId="{888D37F3-1614-4302-8E2B-4527D16F6F69}" destId="{89B2866A-C0D4-418A-81B1-4DA88CA0FB37}" srcOrd="1" destOrd="0" presId="urn:microsoft.com/office/officeart/2005/8/layout/cycle4"/>
    <dgm:cxn modelId="{4325C7A2-4F4F-4F07-9C11-3D9777DD088C}" type="presParOf" srcId="{20173369-85D8-4BD4-A40D-6E502FB4639A}" destId="{3AC68342-2080-4CE2-B203-6056BFFA5BAF}" srcOrd="3" destOrd="0" presId="urn:microsoft.com/office/officeart/2005/8/layout/cycle4"/>
    <dgm:cxn modelId="{A7C12703-711E-42CE-ABF4-BB5C07B640D7}" type="presParOf" srcId="{3AC68342-2080-4CE2-B203-6056BFFA5BAF}" destId="{2323F661-AF3C-4522-AE77-5958DF693B9D}" srcOrd="0" destOrd="0" presId="urn:microsoft.com/office/officeart/2005/8/layout/cycle4"/>
    <dgm:cxn modelId="{1E692491-DC3F-4A62-A316-F9A2EBD8A39B}" type="presParOf" srcId="{3AC68342-2080-4CE2-B203-6056BFFA5BAF}" destId="{AF73FB88-148B-4CC9-85CF-88D6D1142ED5}" srcOrd="1" destOrd="0" presId="urn:microsoft.com/office/officeart/2005/8/layout/cycle4"/>
    <dgm:cxn modelId="{53018641-A9F8-4F08-BF5B-6483D313FE85}" type="presParOf" srcId="{20173369-85D8-4BD4-A40D-6E502FB4639A}" destId="{4A32099A-E17D-4F66-9126-8E036FDE896B}" srcOrd="4" destOrd="0" presId="urn:microsoft.com/office/officeart/2005/8/layout/cycle4"/>
    <dgm:cxn modelId="{E8FC5344-0C55-4193-9188-C9513B37259B}" type="presParOf" srcId="{F2103144-3100-495B-AD19-9EF46B13A1E4}" destId="{0ED99F52-9002-443A-83A7-D913EC589753}" srcOrd="1" destOrd="0" presId="urn:microsoft.com/office/officeart/2005/8/layout/cycle4"/>
    <dgm:cxn modelId="{139627BF-8659-495E-A4AD-E0CF025FCB23}" type="presParOf" srcId="{0ED99F52-9002-443A-83A7-D913EC589753}" destId="{4D311874-74B3-4325-81A4-5E972DA9E1ED}" srcOrd="0" destOrd="0" presId="urn:microsoft.com/office/officeart/2005/8/layout/cycle4"/>
    <dgm:cxn modelId="{501A2F2D-3F39-48BB-A387-E9B5862D7323}" type="presParOf" srcId="{0ED99F52-9002-443A-83A7-D913EC589753}" destId="{9ED4FB75-30D6-403E-AC00-0226E24C742C}" srcOrd="1" destOrd="0" presId="urn:microsoft.com/office/officeart/2005/8/layout/cycle4"/>
    <dgm:cxn modelId="{A0A571CF-FF2B-4561-BE1B-59FC1B4DBC20}" type="presParOf" srcId="{0ED99F52-9002-443A-83A7-D913EC589753}" destId="{B2AEEF28-C8DB-4924-8C3E-AAAB6015A27B}" srcOrd="2" destOrd="0" presId="urn:microsoft.com/office/officeart/2005/8/layout/cycle4"/>
    <dgm:cxn modelId="{D592D87D-47CC-47C7-9231-06946AEB1EF6}" type="presParOf" srcId="{0ED99F52-9002-443A-83A7-D913EC589753}" destId="{B2235E1C-EBD2-4627-B45E-E1F280F6B33A}" srcOrd="3" destOrd="0" presId="urn:microsoft.com/office/officeart/2005/8/layout/cycle4"/>
    <dgm:cxn modelId="{6C4249CB-8304-42FA-A446-6337861E6DC3}" type="presParOf" srcId="{0ED99F52-9002-443A-83A7-D913EC589753}" destId="{DA0DBA51-A61C-48D1-8947-84B45008CA5E}" srcOrd="4" destOrd="0" presId="urn:microsoft.com/office/officeart/2005/8/layout/cycle4"/>
    <dgm:cxn modelId="{695EDE28-9D29-4361-9D2F-1A09E0D057CE}" type="presParOf" srcId="{F2103144-3100-495B-AD19-9EF46B13A1E4}" destId="{50FFD9F1-7CA5-4AAB-971B-1EC91B65E9FD}" srcOrd="2" destOrd="0" presId="urn:microsoft.com/office/officeart/2005/8/layout/cycle4"/>
    <dgm:cxn modelId="{70FBC7D0-FFD5-4C8D-BBCB-AEC6A8501DD4}" type="presParOf" srcId="{F2103144-3100-495B-AD19-9EF46B13A1E4}" destId="{20E0CDE7-FDDC-467C-8AEE-D1908C248636}"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58292-0E83-422C-B6E3-E6628EB712BA}">
      <dsp:nvSpPr>
        <dsp:cNvPr id="0" name=""/>
        <dsp:cNvSpPr/>
      </dsp:nvSpPr>
      <dsp:spPr>
        <a:xfrm>
          <a:off x="5059977" y="3333495"/>
          <a:ext cx="2421686" cy="1568704"/>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553819"/>
              <a:satOff val="-40503"/>
              <a:lumOff val="249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577850">
            <a:lnSpc>
              <a:spcPct val="90000"/>
            </a:lnSpc>
            <a:spcBef>
              <a:spcPct val="0"/>
            </a:spcBef>
            <a:spcAft>
              <a:spcPct val="15000"/>
            </a:spcAft>
            <a:buChar char="•"/>
          </a:pPr>
          <a:endParaRPr lang="en-GB" sz="1300" kern="1200" dirty="0"/>
        </a:p>
        <a:p>
          <a:pPr marL="114300" lvl="1" indent="-114300" algn="l" defTabSz="622300">
            <a:lnSpc>
              <a:spcPct val="90000"/>
            </a:lnSpc>
            <a:spcBef>
              <a:spcPct val="0"/>
            </a:spcBef>
            <a:spcAft>
              <a:spcPct val="15000"/>
            </a:spcAft>
            <a:buChar char="•"/>
          </a:pPr>
          <a:r>
            <a:rPr lang="en-GB" sz="1400" b="1" kern="1200" dirty="0"/>
            <a:t>Getting more help; specialist CAMHS/CAP</a:t>
          </a:r>
        </a:p>
        <a:p>
          <a:pPr marL="114300" lvl="1" indent="-114300" algn="l" defTabSz="577850">
            <a:lnSpc>
              <a:spcPct val="90000"/>
            </a:lnSpc>
            <a:spcBef>
              <a:spcPct val="0"/>
            </a:spcBef>
            <a:spcAft>
              <a:spcPct val="15000"/>
            </a:spcAft>
            <a:buChar char="•"/>
          </a:pPr>
          <a:endParaRPr lang="en-GB" sz="1300" kern="1200"/>
        </a:p>
      </dsp:txBody>
      <dsp:txXfrm>
        <a:off x="5820942" y="3760131"/>
        <a:ext cx="1626262" cy="1107610"/>
      </dsp:txXfrm>
    </dsp:sp>
    <dsp:sp modelId="{2323F661-AF3C-4522-AE77-5958DF693B9D}">
      <dsp:nvSpPr>
        <dsp:cNvPr id="0" name=""/>
        <dsp:cNvSpPr/>
      </dsp:nvSpPr>
      <dsp:spPr>
        <a:xfrm>
          <a:off x="1108803" y="3333495"/>
          <a:ext cx="2421686" cy="1568704"/>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830728"/>
              <a:satOff val="-60755"/>
              <a:lumOff val="37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114300" lvl="1" indent="-114300" algn="l" defTabSz="666750">
            <a:lnSpc>
              <a:spcPct val="90000"/>
            </a:lnSpc>
            <a:spcBef>
              <a:spcPct val="0"/>
            </a:spcBef>
            <a:spcAft>
              <a:spcPct val="15000"/>
            </a:spcAft>
            <a:buChar char="•"/>
          </a:pPr>
          <a:r>
            <a:rPr lang="en-GB" sz="1500" b="1" kern="1200" dirty="0"/>
            <a:t>Managing risk; social care and CAMHS; safety plans</a:t>
          </a:r>
        </a:p>
        <a:p>
          <a:pPr marL="114300" lvl="1" indent="-114300" algn="l" defTabSz="577850">
            <a:lnSpc>
              <a:spcPct val="90000"/>
            </a:lnSpc>
            <a:spcBef>
              <a:spcPct val="0"/>
            </a:spcBef>
            <a:spcAft>
              <a:spcPct val="15000"/>
            </a:spcAft>
            <a:buChar char="•"/>
          </a:pPr>
          <a:endParaRPr lang="en-GB" sz="1300" kern="1200"/>
        </a:p>
      </dsp:txBody>
      <dsp:txXfrm>
        <a:off x="1143262" y="3760131"/>
        <a:ext cx="1626262" cy="1107610"/>
      </dsp:txXfrm>
    </dsp:sp>
    <dsp:sp modelId="{0F91C6B1-9424-42EB-8938-5B2225A3E97B}">
      <dsp:nvSpPr>
        <dsp:cNvPr id="0" name=""/>
        <dsp:cNvSpPr/>
      </dsp:nvSpPr>
      <dsp:spPr>
        <a:xfrm>
          <a:off x="5059977" y="0"/>
          <a:ext cx="2421686" cy="1568704"/>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276909"/>
              <a:satOff val="-20252"/>
              <a:lumOff val="124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GB" sz="1200" b="1" kern="1200" dirty="0"/>
            <a:t>Getting help from primary mental health; BLOOM; MAB; voluntary sector; YPC young people Cornwall</a:t>
          </a:r>
        </a:p>
        <a:p>
          <a:pPr marL="114300" lvl="1" indent="-114300" algn="l" defTabSz="533400">
            <a:lnSpc>
              <a:spcPct val="90000"/>
            </a:lnSpc>
            <a:spcBef>
              <a:spcPct val="0"/>
            </a:spcBef>
            <a:spcAft>
              <a:spcPct val="15000"/>
            </a:spcAft>
            <a:buChar char="•"/>
          </a:pPr>
          <a:r>
            <a:rPr lang="en-GB" sz="1200" b="1" kern="1200" dirty="0"/>
            <a:t>Youth support</a:t>
          </a:r>
        </a:p>
        <a:p>
          <a:pPr marL="114300" lvl="1" indent="-114300" algn="l" defTabSz="533400">
            <a:lnSpc>
              <a:spcPct val="90000"/>
            </a:lnSpc>
            <a:spcBef>
              <a:spcPct val="0"/>
            </a:spcBef>
            <a:spcAft>
              <a:spcPct val="15000"/>
            </a:spcAft>
            <a:buChar char="•"/>
          </a:pPr>
          <a:r>
            <a:rPr lang="en-GB" sz="1200" b="1" kern="1200" dirty="0"/>
            <a:t>Wellbeing practitioners</a:t>
          </a:r>
        </a:p>
      </dsp:txBody>
      <dsp:txXfrm>
        <a:off x="5820942" y="34459"/>
        <a:ext cx="1626262" cy="1107610"/>
      </dsp:txXfrm>
    </dsp:sp>
    <dsp:sp modelId="{B416C07F-B01B-4EC8-A8D2-65DD8C80C261}">
      <dsp:nvSpPr>
        <dsp:cNvPr id="0" name=""/>
        <dsp:cNvSpPr/>
      </dsp:nvSpPr>
      <dsp:spPr>
        <a:xfrm>
          <a:off x="747936" y="34903"/>
          <a:ext cx="3143422" cy="1498896"/>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b="1" kern="1200" dirty="0"/>
            <a:t>Support and guidance in schools; TIS</a:t>
          </a:r>
        </a:p>
        <a:p>
          <a:pPr marL="114300" lvl="1" indent="-114300" algn="l" defTabSz="622300">
            <a:lnSpc>
              <a:spcPct val="90000"/>
            </a:lnSpc>
            <a:spcBef>
              <a:spcPct val="0"/>
            </a:spcBef>
            <a:spcAft>
              <a:spcPct val="15000"/>
            </a:spcAft>
            <a:buChar char="•"/>
          </a:pPr>
          <a:r>
            <a:rPr lang="en-GB" sz="1400" b="1" kern="1200" dirty="0"/>
            <a:t>Ed. Psych</a:t>
          </a:r>
        </a:p>
        <a:p>
          <a:pPr marL="114300" lvl="1" indent="-114300" algn="l" defTabSz="622300">
            <a:lnSpc>
              <a:spcPct val="90000"/>
            </a:lnSpc>
            <a:spcBef>
              <a:spcPct val="0"/>
            </a:spcBef>
            <a:spcAft>
              <a:spcPct val="15000"/>
            </a:spcAft>
            <a:buChar char="•"/>
          </a:pPr>
          <a:r>
            <a:rPr lang="en-GB" sz="1400" b="1" kern="1200" dirty="0"/>
            <a:t>PH written guidance</a:t>
          </a:r>
        </a:p>
        <a:p>
          <a:pPr marL="114300" lvl="1" indent="-114300" algn="l" defTabSz="622300">
            <a:lnSpc>
              <a:spcPct val="90000"/>
            </a:lnSpc>
            <a:spcBef>
              <a:spcPct val="0"/>
            </a:spcBef>
            <a:spcAft>
              <a:spcPct val="15000"/>
            </a:spcAft>
            <a:buChar char="•"/>
          </a:pPr>
          <a:r>
            <a:rPr lang="en-GB" sz="1400" b="1" kern="1200" dirty="0"/>
            <a:t>Bloom networks</a:t>
          </a:r>
        </a:p>
        <a:p>
          <a:pPr marL="57150" lvl="1" indent="-57150" algn="l" defTabSz="488950">
            <a:lnSpc>
              <a:spcPct val="90000"/>
            </a:lnSpc>
            <a:spcBef>
              <a:spcPct val="0"/>
            </a:spcBef>
            <a:spcAft>
              <a:spcPct val="15000"/>
            </a:spcAft>
            <a:buChar char="•"/>
          </a:pPr>
          <a:endParaRPr lang="en-GB" sz="1100" kern="1200" dirty="0"/>
        </a:p>
      </dsp:txBody>
      <dsp:txXfrm>
        <a:off x="780862" y="67829"/>
        <a:ext cx="2134543" cy="1058320"/>
      </dsp:txXfrm>
    </dsp:sp>
    <dsp:sp modelId="{4D311874-74B3-4325-81A4-5E972DA9E1ED}">
      <dsp:nvSpPr>
        <dsp:cNvPr id="0" name=""/>
        <dsp:cNvSpPr/>
      </dsp:nvSpPr>
      <dsp:spPr>
        <a:xfrm>
          <a:off x="1943125" y="279425"/>
          <a:ext cx="2122652" cy="2122652"/>
        </a:xfrm>
        <a:prstGeom prst="pieWedge">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Coping and advice</a:t>
          </a:r>
        </a:p>
      </dsp:txBody>
      <dsp:txXfrm>
        <a:off x="2564835" y="901135"/>
        <a:ext cx="1500942" cy="1500942"/>
      </dsp:txXfrm>
    </dsp:sp>
    <dsp:sp modelId="{9ED4FB75-30D6-403E-AC00-0226E24C742C}">
      <dsp:nvSpPr>
        <dsp:cNvPr id="0" name=""/>
        <dsp:cNvSpPr/>
      </dsp:nvSpPr>
      <dsp:spPr>
        <a:xfrm rot="5400000">
          <a:off x="4163822" y="279425"/>
          <a:ext cx="2122652" cy="2122652"/>
        </a:xfrm>
        <a:prstGeom prst="pieWedge">
          <a:avLst/>
        </a:prstGeom>
        <a:solidFill>
          <a:schemeClr val="accent1">
            <a:shade val="80000"/>
            <a:hueOff val="276909"/>
            <a:satOff val="-20252"/>
            <a:lumOff val="124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Getting help</a:t>
          </a:r>
        </a:p>
      </dsp:txBody>
      <dsp:txXfrm rot="-5400000">
        <a:off x="4163822" y="901135"/>
        <a:ext cx="1500942" cy="1500942"/>
      </dsp:txXfrm>
    </dsp:sp>
    <dsp:sp modelId="{B2AEEF28-C8DB-4924-8C3E-AAAB6015A27B}">
      <dsp:nvSpPr>
        <dsp:cNvPr id="0" name=""/>
        <dsp:cNvSpPr/>
      </dsp:nvSpPr>
      <dsp:spPr>
        <a:xfrm rot="10800000">
          <a:off x="4163822" y="2500122"/>
          <a:ext cx="2122652" cy="2122652"/>
        </a:xfrm>
        <a:prstGeom prst="pieWedge">
          <a:avLst/>
        </a:prstGeom>
        <a:solidFill>
          <a:schemeClr val="accent1">
            <a:shade val="80000"/>
            <a:hueOff val="553819"/>
            <a:satOff val="-40503"/>
            <a:lumOff val="249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Getting more help</a:t>
          </a:r>
        </a:p>
      </dsp:txBody>
      <dsp:txXfrm rot="10800000">
        <a:off x="4163822" y="2500122"/>
        <a:ext cx="1500942" cy="1500942"/>
      </dsp:txXfrm>
    </dsp:sp>
    <dsp:sp modelId="{B2235E1C-EBD2-4627-B45E-E1F280F6B33A}">
      <dsp:nvSpPr>
        <dsp:cNvPr id="0" name=""/>
        <dsp:cNvSpPr/>
      </dsp:nvSpPr>
      <dsp:spPr>
        <a:xfrm rot="16200000">
          <a:off x="1943125" y="2500122"/>
          <a:ext cx="2122652" cy="2122652"/>
        </a:xfrm>
        <a:prstGeom prst="pieWedge">
          <a:avLst/>
        </a:prstGeom>
        <a:solidFill>
          <a:schemeClr val="accent1">
            <a:shade val="80000"/>
            <a:hueOff val="830728"/>
            <a:satOff val="-60755"/>
            <a:lumOff val="374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Risk support</a:t>
          </a:r>
        </a:p>
      </dsp:txBody>
      <dsp:txXfrm rot="5400000">
        <a:off x="2564835" y="2500122"/>
        <a:ext cx="1500942" cy="1500942"/>
      </dsp:txXfrm>
    </dsp:sp>
    <dsp:sp modelId="{50FFD9F1-7CA5-4AAB-971B-1EC91B65E9FD}">
      <dsp:nvSpPr>
        <dsp:cNvPr id="0" name=""/>
        <dsp:cNvSpPr/>
      </dsp:nvSpPr>
      <dsp:spPr>
        <a:xfrm>
          <a:off x="3748360" y="2009902"/>
          <a:ext cx="732878" cy="637285"/>
        </a:xfrm>
        <a:prstGeom prst="circularArrow">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E0CDE7-FDDC-467C-8AEE-D1908C248636}">
      <dsp:nvSpPr>
        <dsp:cNvPr id="0" name=""/>
        <dsp:cNvSpPr/>
      </dsp:nvSpPr>
      <dsp:spPr>
        <a:xfrm rot="10800000">
          <a:off x="3748360" y="2255011"/>
          <a:ext cx="732878" cy="637285"/>
        </a:xfrm>
        <a:prstGeom prst="circularArrow">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732A697-5938-C645-BCA3-3F797EBD6C9C}" type="datetime1">
              <a:rPr lang="en-GB" smtClean="0"/>
              <a:t>24/04/2022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4717EAC-A7D0-1847-BFE9-DC22CF6CC248}" type="slidenum">
              <a:rPr lang="en-US" smtClean="0"/>
              <a:t>‹#›</a:t>
            </a:fld>
            <a:endParaRPr lang="en-US"/>
          </a:p>
        </p:txBody>
      </p:sp>
    </p:spTree>
    <p:extLst>
      <p:ext uri="{BB962C8B-B14F-4D97-AF65-F5344CB8AC3E}">
        <p14:creationId xmlns:p14="http://schemas.microsoft.com/office/powerpoint/2010/main" val="3396524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92EDFBD-9A76-EF4B-894C-97D3538822E3}" type="datetime1">
              <a:rPr lang="en-GB" smtClean="0"/>
              <a:t>24/04/2022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D2114E1-9D43-D64F-8BFE-76B0366A0A08}" type="slidenum">
              <a:rPr lang="en-US" smtClean="0"/>
              <a:t>‹#›</a:t>
            </a:fld>
            <a:endParaRPr lang="en-US"/>
          </a:p>
        </p:txBody>
      </p:sp>
    </p:spTree>
    <p:extLst>
      <p:ext uri="{BB962C8B-B14F-4D97-AF65-F5344CB8AC3E}">
        <p14:creationId xmlns:p14="http://schemas.microsoft.com/office/powerpoint/2010/main" val="9799225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healthycornwall.org.uk/trainin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2114E1-9D43-D64F-8BFE-76B0366A0A08}" type="slidenum">
              <a:rPr lang="en-US" smtClean="0"/>
              <a:t>1</a:t>
            </a:fld>
            <a:endParaRPr lang="en-US"/>
          </a:p>
        </p:txBody>
      </p:sp>
    </p:spTree>
    <p:extLst>
      <p:ext uri="{BB962C8B-B14F-4D97-AF65-F5344CB8AC3E}">
        <p14:creationId xmlns:p14="http://schemas.microsoft.com/office/powerpoint/2010/main" val="3348179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 harm is an increased risk for suicide in childhood;</a:t>
            </a:r>
            <a:r>
              <a:rPr lang="en-US" baseline="0" dirty="0"/>
              <a:t> but </a:t>
            </a:r>
            <a:r>
              <a:rPr lang="en-US" dirty="0"/>
              <a:t> most self-harm</a:t>
            </a:r>
            <a:r>
              <a:rPr lang="en-US" baseline="0" dirty="0"/>
              <a:t> </a:t>
            </a:r>
            <a:r>
              <a:rPr lang="en-US" dirty="0"/>
              <a:t>is unlikely to lead to suicide attempts.  Conversation</a:t>
            </a:r>
            <a:r>
              <a:rPr lang="en-US" baseline="0" dirty="0"/>
              <a:t> prompts are included in the guidance, including questions about intent  -these are tabled.</a:t>
            </a:r>
          </a:p>
          <a:p>
            <a:r>
              <a:rPr lang="en-US" dirty="0"/>
              <a:t>Recommend </a:t>
            </a:r>
            <a:r>
              <a:rPr lang="en-US" dirty="0">
                <a:hlinkClick r:id="rId3"/>
              </a:rPr>
              <a:t>www.healthycornwall.org.uk/training</a:t>
            </a:r>
            <a:r>
              <a:rPr lang="en-US" dirty="0"/>
              <a:t>-programme</a:t>
            </a:r>
          </a:p>
        </p:txBody>
      </p:sp>
      <p:sp>
        <p:nvSpPr>
          <p:cNvPr id="4" name="Slide Number Placeholder 3"/>
          <p:cNvSpPr>
            <a:spLocks noGrp="1"/>
          </p:cNvSpPr>
          <p:nvPr>
            <p:ph type="sldNum" sz="quarter" idx="10"/>
          </p:nvPr>
        </p:nvSpPr>
        <p:spPr/>
        <p:txBody>
          <a:bodyPr/>
          <a:lstStyle/>
          <a:p>
            <a:fld id="{6D2114E1-9D43-D64F-8BFE-76B0366A0A08}" type="slidenum">
              <a:rPr lang="en-US" smtClean="0"/>
              <a:t>13</a:t>
            </a:fld>
            <a:endParaRPr lang="en-US"/>
          </a:p>
        </p:txBody>
      </p:sp>
    </p:spTree>
    <p:extLst>
      <p:ext uri="{BB962C8B-B14F-4D97-AF65-F5344CB8AC3E}">
        <p14:creationId xmlns:p14="http://schemas.microsoft.com/office/powerpoint/2010/main" val="327385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being described here  is “an</a:t>
            </a:r>
            <a:r>
              <a:rPr lang="en-US" baseline="0" dirty="0"/>
              <a:t> emotionally available adult” (which is at the heart of the TIS training). An emotionally available adult can provide a vital sense of safety and support. Most children who self-harm report how helpful it is to talk about it to compassionate person.  This provides a sense of Safety and connectedness with a supportive person.</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14</a:t>
            </a:fld>
            <a:endParaRPr lang="en-US"/>
          </a:p>
        </p:txBody>
      </p:sp>
    </p:spTree>
    <p:extLst>
      <p:ext uri="{BB962C8B-B14F-4D97-AF65-F5344CB8AC3E}">
        <p14:creationId xmlns:p14="http://schemas.microsoft.com/office/powerpoint/2010/main" val="663505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Anything that makes a child feel judged,</a:t>
            </a:r>
            <a:r>
              <a:rPr lang="en-US" baseline="0" dirty="0"/>
              <a:t> criticized, shamed, embarrassed, or unsafe is likely to be unhelpful. It is important to recognize that children are harming themselves because it is experienced a fleetingly helpful. It will take time to manage strong emotions in more healthy ways, and will need time and support.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15</a:t>
            </a:fld>
            <a:endParaRPr lang="en-US"/>
          </a:p>
        </p:txBody>
      </p:sp>
    </p:spTree>
    <p:extLst>
      <p:ext uri="{BB962C8B-B14F-4D97-AF65-F5344CB8AC3E}">
        <p14:creationId xmlns:p14="http://schemas.microsoft.com/office/powerpoint/2010/main" val="3135792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developing the Guidance and training in self-Harm for School the Commissioning team worked closely with Young People Cornwall.</a:t>
            </a:r>
          </a:p>
        </p:txBody>
      </p:sp>
      <p:sp>
        <p:nvSpPr>
          <p:cNvPr id="4" name="Slide Number Placeholder 3"/>
          <p:cNvSpPr>
            <a:spLocks noGrp="1"/>
          </p:cNvSpPr>
          <p:nvPr>
            <p:ph type="sldNum" sz="quarter" idx="10"/>
          </p:nvPr>
        </p:nvSpPr>
        <p:spPr/>
        <p:txBody>
          <a:bodyPr/>
          <a:lstStyle/>
          <a:p>
            <a:fld id="{6D2114E1-9D43-D64F-8BFE-76B0366A0A08}" type="slidenum">
              <a:rPr lang="en-US" smtClean="0"/>
              <a:t>16</a:t>
            </a:fld>
            <a:endParaRPr lang="en-US"/>
          </a:p>
        </p:txBody>
      </p:sp>
    </p:spTree>
    <p:extLst>
      <p:ext uri="{BB962C8B-B14F-4D97-AF65-F5344CB8AC3E}">
        <p14:creationId xmlns:p14="http://schemas.microsoft.com/office/powerpoint/2010/main" val="735157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10 tips are derived from work with Young People Cornwall</a:t>
            </a:r>
            <a:r>
              <a:rPr lang="en-US" b="1" i="1" dirty="0"/>
              <a:t>.</a:t>
            </a:r>
            <a:r>
              <a:rPr lang="en-US" b="1" i="1" baseline="0" dirty="0"/>
              <a:t> It is worth discussing Safety Plans and the Mental Health Map developed by young people. </a:t>
            </a:r>
            <a:endParaRPr lang="en-US" b="1" i="1" dirty="0"/>
          </a:p>
        </p:txBody>
      </p:sp>
      <p:sp>
        <p:nvSpPr>
          <p:cNvPr id="4" name="Slide Number Placeholder 3"/>
          <p:cNvSpPr>
            <a:spLocks noGrp="1"/>
          </p:cNvSpPr>
          <p:nvPr>
            <p:ph type="sldNum" sz="quarter" idx="10"/>
          </p:nvPr>
        </p:nvSpPr>
        <p:spPr/>
        <p:txBody>
          <a:bodyPr/>
          <a:lstStyle/>
          <a:p>
            <a:fld id="{6D2114E1-9D43-D64F-8BFE-76B0366A0A08}" type="slidenum">
              <a:rPr lang="en-US" smtClean="0"/>
              <a:t>18</a:t>
            </a:fld>
            <a:endParaRPr lang="en-US"/>
          </a:p>
        </p:txBody>
      </p:sp>
    </p:spTree>
    <p:extLst>
      <p:ext uri="{BB962C8B-B14F-4D97-AF65-F5344CB8AC3E}">
        <p14:creationId xmlns:p14="http://schemas.microsoft.com/office/powerpoint/2010/main" val="3210982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Pathways for Self Harm include</a:t>
            </a:r>
            <a:r>
              <a:rPr lang="en-US" baseline="0" dirty="0"/>
              <a:t> support and Guidance in Schools( and in the community); Getting Help is via the Early help Hub and the Bloom Project (which is rolling out across the county during 2019). The help at this level is evidence based, focused interventions by expert services from primary mental health, the Voluntary Sector, and Social Care; Educational Psychology; Getting More Help is via the Early help Hub and led by Specialist CAMHS, and draws upon teams within Specialist CAMH services (including in-patient services to be opened in the Spring 2019); when young people present with ongoing high levels  of risk and do not engage with mental health services, the risk is held by teams in Social Care and CAMHS</a:t>
            </a:r>
            <a:endParaRPr lang="en-US" dirty="0"/>
          </a:p>
          <a:p>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19</a:t>
            </a:fld>
            <a:endParaRPr lang="en-US"/>
          </a:p>
        </p:txBody>
      </p:sp>
    </p:spTree>
    <p:extLst>
      <p:ext uri="{BB962C8B-B14F-4D97-AF65-F5344CB8AC3E}">
        <p14:creationId xmlns:p14="http://schemas.microsoft.com/office/powerpoint/2010/main" val="1979829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will be important to check how well participants understand the I-thrive approach and how it will be rolled out across Cornwall. This can be explored in groups.</a:t>
            </a:r>
          </a:p>
        </p:txBody>
      </p:sp>
      <p:sp>
        <p:nvSpPr>
          <p:cNvPr id="4" name="Slide Number Placeholder 3"/>
          <p:cNvSpPr>
            <a:spLocks noGrp="1"/>
          </p:cNvSpPr>
          <p:nvPr>
            <p:ph type="sldNum" sz="quarter" idx="10"/>
          </p:nvPr>
        </p:nvSpPr>
        <p:spPr/>
        <p:txBody>
          <a:bodyPr/>
          <a:lstStyle/>
          <a:p>
            <a:fld id="{6D2114E1-9D43-D64F-8BFE-76B0366A0A08}" type="slidenum">
              <a:rPr lang="en-US" smtClean="0"/>
              <a:t>20</a:t>
            </a:fld>
            <a:endParaRPr lang="en-US"/>
          </a:p>
        </p:txBody>
      </p:sp>
    </p:spTree>
    <p:extLst>
      <p:ext uri="{BB962C8B-B14F-4D97-AF65-F5344CB8AC3E}">
        <p14:creationId xmlns:p14="http://schemas.microsoft.com/office/powerpoint/2010/main" val="1647278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5 years old children under stress may harm themselves –including serious attempts at significant harm, even suicide (such as attempted hanging)</a:t>
            </a:r>
          </a:p>
        </p:txBody>
      </p:sp>
      <p:sp>
        <p:nvSpPr>
          <p:cNvPr id="4" name="Slide Number Placeholder 3"/>
          <p:cNvSpPr>
            <a:spLocks noGrp="1"/>
          </p:cNvSpPr>
          <p:nvPr>
            <p:ph type="sldNum" sz="quarter" idx="10"/>
          </p:nvPr>
        </p:nvSpPr>
        <p:spPr/>
        <p:txBody>
          <a:bodyPr/>
          <a:lstStyle/>
          <a:p>
            <a:fld id="{6D2114E1-9D43-D64F-8BFE-76B0366A0A08}" type="slidenum">
              <a:rPr lang="en-US" smtClean="0"/>
              <a:t>3</a:t>
            </a:fld>
            <a:endParaRPr lang="en-US"/>
          </a:p>
        </p:txBody>
      </p:sp>
    </p:spTree>
    <p:extLst>
      <p:ext uri="{BB962C8B-B14F-4D97-AF65-F5344CB8AC3E}">
        <p14:creationId xmlns:p14="http://schemas.microsoft.com/office/powerpoint/2010/main" val="3135867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Cornwall children from wealthy areas and deprived areas are included in  high risk areas for self-harm; increased self harm among children facing bullying based upon their sexual orientation or identity.</a:t>
            </a:r>
            <a:r>
              <a:rPr lang="en-US" baseline="0" dirty="0"/>
              <a:t> Very interesting to note that 50% children who self identified as in need of support for their self-harming had spoken about this for the first time and were known to no agencies.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4</a:t>
            </a:fld>
            <a:endParaRPr lang="en-US"/>
          </a:p>
        </p:txBody>
      </p:sp>
    </p:spTree>
    <p:extLst>
      <p:ext uri="{BB962C8B-B14F-4D97-AF65-F5344CB8AC3E}">
        <p14:creationId xmlns:p14="http://schemas.microsoft.com/office/powerpoint/2010/main" val="1101317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This quote includes many of the key themes of</a:t>
            </a:r>
            <a:r>
              <a:rPr lang="en-US" sz="1800" baseline="0" dirty="0"/>
              <a:t> Self-Harm</a:t>
            </a:r>
            <a:endParaRPr lang="en-US" sz="1800" dirty="0"/>
          </a:p>
        </p:txBody>
      </p:sp>
      <p:sp>
        <p:nvSpPr>
          <p:cNvPr id="4" name="Slide Number Placeholder 3"/>
          <p:cNvSpPr>
            <a:spLocks noGrp="1"/>
          </p:cNvSpPr>
          <p:nvPr>
            <p:ph type="sldNum" sz="quarter" idx="10"/>
          </p:nvPr>
        </p:nvSpPr>
        <p:spPr/>
        <p:txBody>
          <a:bodyPr/>
          <a:lstStyle/>
          <a:p>
            <a:fld id="{6D2114E1-9D43-D64F-8BFE-76B0366A0A08}" type="slidenum">
              <a:rPr lang="en-US" smtClean="0"/>
              <a:t>6</a:t>
            </a:fld>
            <a:endParaRPr lang="en-US"/>
          </a:p>
        </p:txBody>
      </p:sp>
    </p:spTree>
    <p:extLst>
      <p:ext uri="{BB962C8B-B14F-4D97-AF65-F5344CB8AC3E}">
        <p14:creationId xmlns:p14="http://schemas.microsoft.com/office/powerpoint/2010/main" val="3768339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have a discussion here about how the skills to regulate emotions develop during childhood; and what problems arise when they are either poorly developed or when the skills are overwhelmed by powerful and unmanageable feelings. </a:t>
            </a:r>
          </a:p>
        </p:txBody>
      </p:sp>
      <p:sp>
        <p:nvSpPr>
          <p:cNvPr id="4" name="Slide Number Placeholder 3"/>
          <p:cNvSpPr>
            <a:spLocks noGrp="1"/>
          </p:cNvSpPr>
          <p:nvPr>
            <p:ph type="sldNum" sz="quarter" idx="10"/>
          </p:nvPr>
        </p:nvSpPr>
        <p:spPr/>
        <p:txBody>
          <a:bodyPr/>
          <a:lstStyle/>
          <a:p>
            <a:fld id="{6D2114E1-9D43-D64F-8BFE-76B0366A0A08}" type="slidenum">
              <a:rPr lang="en-US" smtClean="0"/>
              <a:t>7</a:t>
            </a:fld>
            <a:endParaRPr lang="en-US"/>
          </a:p>
        </p:txBody>
      </p:sp>
    </p:spTree>
    <p:extLst>
      <p:ext uri="{BB962C8B-B14F-4D97-AF65-F5344CB8AC3E}">
        <p14:creationId xmlns:p14="http://schemas.microsoft.com/office/powerpoint/2010/main" val="3687175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film made by the Mind and Body Programme in Kent</a:t>
            </a:r>
          </a:p>
        </p:txBody>
      </p:sp>
      <p:sp>
        <p:nvSpPr>
          <p:cNvPr id="4" name="Slide Number Placeholder 3"/>
          <p:cNvSpPr>
            <a:spLocks noGrp="1"/>
          </p:cNvSpPr>
          <p:nvPr>
            <p:ph type="sldNum" sz="quarter" idx="10"/>
          </p:nvPr>
        </p:nvSpPr>
        <p:spPr/>
        <p:txBody>
          <a:bodyPr/>
          <a:lstStyle/>
          <a:p>
            <a:fld id="{6D2114E1-9D43-D64F-8BFE-76B0366A0A08}" type="slidenum">
              <a:rPr lang="en-US" smtClean="0"/>
              <a:t>9</a:t>
            </a:fld>
            <a:endParaRPr lang="en-US"/>
          </a:p>
        </p:txBody>
      </p:sp>
    </p:spTree>
    <p:extLst>
      <p:ext uri="{BB962C8B-B14F-4D97-AF65-F5344CB8AC3E}">
        <p14:creationId xmlns:p14="http://schemas.microsoft.com/office/powerpoint/2010/main" val="63524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not clear why there is such a huge increase, but it is occurring</a:t>
            </a:r>
            <a:r>
              <a:rPr lang="en-US" baseline="0" dirty="0"/>
              <a:t> across the country. Cornwall slightly above average and UK is higher than many other European countries.</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10</a:t>
            </a:fld>
            <a:endParaRPr lang="en-US"/>
          </a:p>
        </p:txBody>
      </p:sp>
    </p:spTree>
    <p:extLst>
      <p:ext uri="{BB962C8B-B14F-4D97-AF65-F5344CB8AC3E}">
        <p14:creationId xmlns:p14="http://schemas.microsoft.com/office/powerpoint/2010/main" val="2719427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report increasing role of cyber bullying and greater</a:t>
            </a:r>
            <a:r>
              <a:rPr lang="en-US" baseline="0" dirty="0"/>
              <a:t> pressures at school. Relationship difficulties are also seen at the heart of problems –especially isolation and loneliness. Family pressures are cited by many children.</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11</a:t>
            </a:fld>
            <a:endParaRPr lang="en-US"/>
          </a:p>
        </p:txBody>
      </p:sp>
    </p:spTree>
    <p:extLst>
      <p:ext uri="{BB962C8B-B14F-4D97-AF65-F5344CB8AC3E}">
        <p14:creationId xmlns:p14="http://schemas.microsoft.com/office/powerpoint/2010/main" val="2709598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young people who harm themselves are not known to any agency or to</a:t>
            </a:r>
            <a:r>
              <a:rPr lang="en-US" baseline="0" dirty="0"/>
              <a:t> the school (50% in the MAB programme). They have not spoken about it to anyone. Spotting young people in distress may be helpful in opening up helpful conversations.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12</a:t>
            </a:fld>
            <a:endParaRPr lang="en-US"/>
          </a:p>
        </p:txBody>
      </p:sp>
    </p:spTree>
    <p:extLst>
      <p:ext uri="{BB962C8B-B14F-4D97-AF65-F5344CB8AC3E}">
        <p14:creationId xmlns:p14="http://schemas.microsoft.com/office/powerpoint/2010/main" val="1116033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l">
              <a:defRPr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232496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138547"/>
            <a:ext cx="9144000" cy="1357745"/>
          </a:xfrm>
          <a:prstGeom prst="rect">
            <a:avLst/>
          </a:prstGeom>
          <a:solidFill>
            <a:schemeClr val="tx2"/>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68911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621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138547"/>
            <a:ext cx="9144000" cy="1357745"/>
          </a:xfrm>
          <a:prstGeom prst="rect">
            <a:avLst/>
          </a:prstGeom>
          <a:solidFill>
            <a:schemeClr val="tx2"/>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245919"/>
            <a:ext cx="8229600" cy="1143000"/>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Clr>
                <a:schemeClr val="accent1"/>
              </a:buClr>
              <a:defRPr/>
            </a:lvl1pPr>
            <a:lvl3pPr>
              <a:buClr>
                <a:schemeClr val="accent1"/>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998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646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18482" y="138547"/>
            <a:ext cx="9162482"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8744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8744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04507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138547"/>
            <a:ext cx="9144000"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57200" y="16828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322650"/>
            <a:ext cx="4040188" cy="436447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6828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22651"/>
            <a:ext cx="4041775" cy="43644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6437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138547"/>
            <a:ext cx="9144000"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4672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87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62755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51134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514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4359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902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825411398"/>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hdr="0" ftr="0" dt="0"/>
  <p:txStyles>
    <p:titleStyle>
      <a:lvl1pPr algn="l" defTabSz="914400" rtl="0" eaLnBrk="1" latinLnBrk="0" hangingPunct="1">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chemeClr val="accent1"/>
        </a:buClr>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accent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3.wd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5.emf"/><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https://youtu.be/Lg9aO-f81w8" TargetMode="External"/><Relationship Id="rId5" Type="http://schemas.openxmlformats.org/officeDocument/2006/relationships/hyperlink" Target="https://www.youtube.com/watch?v=OIn-YfqUEvA" TargetMode="External"/><Relationship Id="rId4" Type="http://schemas.openxmlformats.org/officeDocument/2006/relationships/hyperlink" Target="https://youtu.be/XowD0qPshy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0069" y="11783"/>
            <a:ext cx="10407305" cy="6945745"/>
          </a:xfrm>
          <a:prstGeom prst="rect">
            <a:avLst/>
          </a:prstGeom>
        </p:spPr>
      </p:pic>
      <p:sp>
        <p:nvSpPr>
          <p:cNvPr id="2" name="Title 1"/>
          <p:cNvSpPr>
            <a:spLocks noGrp="1"/>
          </p:cNvSpPr>
          <p:nvPr>
            <p:ph type="ctrTitle"/>
          </p:nvPr>
        </p:nvSpPr>
        <p:spPr>
          <a:xfrm>
            <a:off x="258923" y="4073225"/>
            <a:ext cx="8063612" cy="1935651"/>
          </a:xfrm>
        </p:spPr>
        <p:txBody>
          <a:bodyPr>
            <a:normAutofit/>
          </a:bodyPr>
          <a:lstStyle/>
          <a:p>
            <a:r>
              <a:rPr lang="en-US" dirty="0">
                <a:solidFill>
                  <a:schemeClr val="bg1"/>
                </a:solidFill>
              </a:rPr>
              <a:t>Understanding and responding to self-harm in schools</a:t>
            </a:r>
          </a:p>
        </p:txBody>
      </p:sp>
      <p:sp>
        <p:nvSpPr>
          <p:cNvPr id="3" name="Subtitle 2"/>
          <p:cNvSpPr>
            <a:spLocks noGrp="1"/>
          </p:cNvSpPr>
          <p:nvPr>
            <p:ph type="subTitle" idx="1"/>
          </p:nvPr>
        </p:nvSpPr>
        <p:spPr>
          <a:xfrm>
            <a:off x="258923" y="5809660"/>
            <a:ext cx="9577803" cy="775854"/>
          </a:xfrm>
        </p:spPr>
        <p:txBody>
          <a:bodyPr>
            <a:noAutofit/>
          </a:bodyPr>
          <a:lstStyle/>
          <a:p>
            <a:r>
              <a:rPr lang="en-US" sz="2000" dirty="0">
                <a:solidFill>
                  <a:schemeClr val="bg1"/>
                </a:solidFill>
              </a:rPr>
              <a:t>Dr Lynette Rentoul, Independent Consultant Clinical Psychologist</a:t>
            </a:r>
          </a:p>
          <a:p>
            <a:r>
              <a:rPr lang="en-US" sz="2000" dirty="0">
                <a:solidFill>
                  <a:schemeClr val="bg1"/>
                </a:solidFill>
              </a:rPr>
              <a:t>Clinical Lead, CAMHS, NHS Kernow Clinical Commissioning Group</a:t>
            </a:r>
          </a:p>
        </p:txBody>
      </p: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623641" y="278912"/>
            <a:ext cx="1289574" cy="1051124"/>
          </a:xfrm>
          <a:prstGeom prst="rect">
            <a:avLst/>
          </a:prstGeom>
        </p:spPr>
      </p:pic>
      <p:cxnSp>
        <p:nvCxnSpPr>
          <p:cNvPr id="7" name="Straight Connector 6"/>
          <p:cNvCxnSpPr/>
          <p:nvPr/>
        </p:nvCxnSpPr>
        <p:spPr>
          <a:xfrm>
            <a:off x="258923" y="5689600"/>
            <a:ext cx="76569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01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Self-harm increasing across the country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7339671"/>
              </p:ext>
            </p:extLst>
          </p:nvPr>
        </p:nvGraphicFramePr>
        <p:xfrm>
          <a:off x="457200" y="1616297"/>
          <a:ext cx="8296874" cy="4922520"/>
        </p:xfrm>
        <a:graphic>
          <a:graphicData uri="http://schemas.openxmlformats.org/drawingml/2006/table">
            <a:tbl>
              <a:tblPr bandRow="1">
                <a:tableStyleId>{5C22544A-7EE6-4342-B048-85BDC9FD1C3A}</a:tableStyleId>
              </a:tblPr>
              <a:tblGrid>
                <a:gridCol w="4114800">
                  <a:extLst>
                    <a:ext uri="{9D8B030D-6E8A-4147-A177-3AD203B41FA5}">
                      <a16:colId xmlns:a16="http://schemas.microsoft.com/office/drawing/2014/main" val="20000"/>
                    </a:ext>
                  </a:extLst>
                </a:gridCol>
                <a:gridCol w="4182074">
                  <a:extLst>
                    <a:ext uri="{9D8B030D-6E8A-4147-A177-3AD203B41FA5}">
                      <a16:colId xmlns:a16="http://schemas.microsoft.com/office/drawing/2014/main" val="20001"/>
                    </a:ext>
                  </a:extLst>
                </a:gridCol>
              </a:tblGrid>
              <a:tr h="2324654">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Number of girls under the age of 18 years treated in hospital after self-harming has nearly </a:t>
                      </a:r>
                      <a:r>
                        <a:rPr lang="en-US" sz="2200" b="1" dirty="0">
                          <a:solidFill>
                            <a:schemeClr val="accent1"/>
                          </a:solidFill>
                          <a:latin typeface="Times"/>
                          <a:cs typeface="Times"/>
                        </a:rPr>
                        <a:t>doubled compared with 20 years ago</a:t>
                      </a:r>
                      <a:r>
                        <a:rPr lang="en-US" sz="2200" dirty="0">
                          <a:latin typeface="Times"/>
                          <a:cs typeface="Times"/>
                        </a:rPr>
                        <a:t>.</a:t>
                      </a:r>
                      <a:endParaRPr lang="en-GB" sz="2200" dirty="0">
                        <a:latin typeface="Times"/>
                        <a:cs typeface="Times"/>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100" dirty="0">
                          <a:latin typeface="Times"/>
                          <a:cs typeface="Times"/>
                        </a:rPr>
                        <a:t>The figures for boys are increasing but at a lower rate. It may be harder to recognize self-harm in boys, because it may look superficially like aggression (such as punching wall), where boy is harmed.</a:t>
                      </a:r>
                    </a:p>
                  </a:txBody>
                  <a:tcPr/>
                </a:tc>
                <a:extLst>
                  <a:ext uri="{0D108BD9-81ED-4DB2-BD59-A6C34878D82A}">
                    <a16:rowId xmlns:a16="http://schemas.microsoft.com/office/drawing/2014/main" val="10000"/>
                  </a:ext>
                </a:extLst>
              </a:tr>
              <a:tr h="34937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Times"/>
                          <a:cs typeface="Times"/>
                        </a:rPr>
                        <a:t>13,463 last year compared with 7,327 in 1997</a:t>
                      </a: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886862">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latin typeface="Times"/>
                          <a:cs typeface="Times"/>
                        </a:rPr>
                        <a:t>The number of girls treated for </a:t>
                      </a:r>
                      <a:r>
                        <a:rPr lang="en-US" sz="2000" b="1" dirty="0">
                          <a:solidFill>
                            <a:schemeClr val="accent1"/>
                          </a:solidFill>
                          <a:latin typeface="Times"/>
                          <a:cs typeface="Times"/>
                        </a:rPr>
                        <a:t>substance overdose has risen tenfold over 20 years</a:t>
                      </a:r>
                      <a:r>
                        <a:rPr lang="en-US" sz="2000" dirty="0">
                          <a:latin typeface="Times"/>
                          <a:cs typeface="Times"/>
                        </a:rPr>
                        <a: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Self harm reported to GPs </a:t>
                      </a:r>
                      <a:r>
                        <a:rPr lang="en-US" sz="2200" b="1" dirty="0">
                          <a:solidFill>
                            <a:schemeClr val="accent1"/>
                          </a:solidFill>
                          <a:latin typeface="Times"/>
                          <a:cs typeface="Times"/>
                        </a:rPr>
                        <a:t>increased 68% </a:t>
                      </a:r>
                      <a:r>
                        <a:rPr lang="en-US" sz="2200" dirty="0">
                          <a:latin typeface="Times"/>
                          <a:cs typeface="Times"/>
                        </a:rPr>
                        <a:t>over last three years</a:t>
                      </a:r>
                      <a:r>
                        <a:rPr lang="en-GB" sz="2000" dirty="0">
                          <a:latin typeface="Times"/>
                          <a:cs typeface="Times"/>
                        </a:rPr>
                        <a:t>.</a:t>
                      </a:r>
                      <a:endParaRPr lang="en-US" sz="2000" dirty="0">
                        <a:latin typeface="Times"/>
                        <a:cs typeface="Times"/>
                      </a:endParaRPr>
                    </a:p>
                  </a:txBody>
                  <a:tcPr/>
                </a:tc>
                <a:extLst>
                  <a:ext uri="{0D108BD9-81ED-4DB2-BD59-A6C34878D82A}">
                    <a16:rowId xmlns:a16="http://schemas.microsoft.com/office/drawing/2014/main" val="10002"/>
                  </a:ext>
                </a:extLst>
              </a:tr>
              <a:tr h="886862">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Self-harm among children </a:t>
                      </a:r>
                      <a:r>
                        <a:rPr lang="en-US" sz="2200" b="1" dirty="0">
                          <a:solidFill>
                            <a:schemeClr val="accent1"/>
                          </a:solidFill>
                          <a:latin typeface="Times"/>
                          <a:cs typeface="Times"/>
                        </a:rPr>
                        <a:t>three times more common in girls </a:t>
                      </a:r>
                      <a:r>
                        <a:rPr lang="en-US" sz="2200" dirty="0">
                          <a:latin typeface="Times"/>
                          <a:cs typeface="Times"/>
                        </a:rPr>
                        <a:t>than boys. </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latin typeface="Times"/>
                          <a:cs typeface="Times"/>
                        </a:rPr>
                        <a:t>Those self-harming are at </a:t>
                      </a:r>
                      <a:r>
                        <a:rPr lang="en-US" sz="2400" b="1" dirty="0">
                          <a:solidFill>
                            <a:schemeClr val="accent1"/>
                          </a:solidFill>
                          <a:latin typeface="Times"/>
                          <a:cs typeface="Times"/>
                        </a:rPr>
                        <a:t>greater risk of suicide</a:t>
                      </a:r>
                      <a:r>
                        <a:rPr lang="en-US" sz="2400" dirty="0">
                          <a:latin typeface="Times"/>
                          <a:cs typeface="Times"/>
                        </a:rPr>
                        <a:t>.</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99572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517311"/>
            <a:ext cx="9144000" cy="5430909"/>
          </a:xfrm>
          <a:prstGeom prst="rect">
            <a:avLst/>
          </a:prstGeom>
        </p:spPr>
      </p:pic>
      <p:sp>
        <p:nvSpPr>
          <p:cNvPr id="2" name="Title 1"/>
          <p:cNvSpPr>
            <a:spLocks noGrp="1"/>
          </p:cNvSpPr>
          <p:nvPr>
            <p:ph type="title"/>
          </p:nvPr>
        </p:nvSpPr>
        <p:spPr/>
        <p:txBody>
          <a:bodyPr>
            <a:normAutofit fontScale="90000"/>
          </a:bodyPr>
          <a:lstStyle/>
          <a:p>
            <a:r>
              <a:rPr lang="en-US"/>
              <a:t>What is driving self-harm among young people?</a:t>
            </a:r>
            <a:endParaRPr lang="en-US" dirty="0"/>
          </a:p>
        </p:txBody>
      </p:sp>
      <p:sp>
        <p:nvSpPr>
          <p:cNvPr id="3" name="Content Placeholder 2"/>
          <p:cNvSpPr>
            <a:spLocks noGrp="1"/>
          </p:cNvSpPr>
          <p:nvPr>
            <p:ph idx="1"/>
          </p:nvPr>
        </p:nvSpPr>
        <p:spPr>
          <a:xfrm>
            <a:off x="197275" y="1627427"/>
            <a:ext cx="8789070" cy="5230573"/>
          </a:xfrm>
        </p:spPr>
        <p:txBody>
          <a:bodyPr>
            <a:normAutofit fontScale="55000" lnSpcReduction="20000"/>
          </a:bodyPr>
          <a:lstStyle/>
          <a:p>
            <a:r>
              <a:rPr lang="en-US" sz="4200" dirty="0"/>
              <a:t>History of adversity, harm and trauma increases self-harm</a:t>
            </a:r>
          </a:p>
          <a:p>
            <a:r>
              <a:rPr lang="en-US" sz="4200" dirty="0"/>
              <a:t>Internal factors include how well child copes with stress and strong feelings - poor capacity to regulate feelings and cope with challenge and stress.</a:t>
            </a:r>
          </a:p>
          <a:p>
            <a:r>
              <a:rPr lang="en-US" sz="4200" dirty="0"/>
              <a:t>Brain development during phases of adolescence (the amygdala increases in size at different rate than the pre-frontal cortex) makes it much harder to regulate strong feelings during height of puberty.</a:t>
            </a:r>
          </a:p>
          <a:p>
            <a:r>
              <a:rPr lang="en-US" sz="4200" dirty="0"/>
              <a:t>Lack of safe, supportive and understanding family environment</a:t>
            </a:r>
          </a:p>
          <a:p>
            <a:r>
              <a:rPr lang="en-US" sz="4200" dirty="0"/>
              <a:t>Increased family pressures (past and ongoing) –conflict and DV.</a:t>
            </a:r>
          </a:p>
          <a:p>
            <a:r>
              <a:rPr lang="en-US" sz="4200" dirty="0"/>
              <a:t>School based pressures - including cyber bullying.</a:t>
            </a:r>
          </a:p>
          <a:p>
            <a:r>
              <a:rPr lang="en-US" sz="4200" dirty="0"/>
              <a:t>Relationship pressures - including social media.</a:t>
            </a:r>
          </a:p>
          <a:p>
            <a:r>
              <a:rPr lang="en-US" sz="4200" dirty="0"/>
              <a:t>Identity problems - including gender identity.</a:t>
            </a:r>
          </a:p>
          <a:p>
            <a:r>
              <a:rPr lang="en-US" sz="4200" dirty="0"/>
              <a:t>Contagion among strong peer groups.</a:t>
            </a:r>
          </a:p>
          <a:p>
            <a:r>
              <a:rPr lang="en-US" sz="4200" dirty="0"/>
              <a:t>Impact of lockdown on families and young people</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51855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Spotting warning signs of self-harm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4601722"/>
              </p:ext>
            </p:extLst>
          </p:nvPr>
        </p:nvGraphicFramePr>
        <p:xfrm>
          <a:off x="457200" y="1745672"/>
          <a:ext cx="8058726" cy="4976555"/>
        </p:xfrm>
        <a:graphic>
          <a:graphicData uri="http://schemas.openxmlformats.org/drawingml/2006/table">
            <a:tbl>
              <a:tblPr bandRow="1">
                <a:tableStyleId>{2D5ABB26-0587-4C30-8999-92F81FD0307C}</a:tableStyleId>
              </a:tblPr>
              <a:tblGrid>
                <a:gridCol w="4029363">
                  <a:extLst>
                    <a:ext uri="{9D8B030D-6E8A-4147-A177-3AD203B41FA5}">
                      <a16:colId xmlns:a16="http://schemas.microsoft.com/office/drawing/2014/main" val="20000"/>
                    </a:ext>
                  </a:extLst>
                </a:gridCol>
                <a:gridCol w="4029363">
                  <a:extLst>
                    <a:ext uri="{9D8B030D-6E8A-4147-A177-3AD203B41FA5}">
                      <a16:colId xmlns:a16="http://schemas.microsoft.com/office/drawing/2014/main" val="20001"/>
                    </a:ext>
                  </a:extLst>
                </a:gridCol>
              </a:tblGrid>
              <a:tr h="775855">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Changes in eating and sleeping habits.</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Wearing heavy clothes even in warm weather.</a:t>
                      </a:r>
                    </a:p>
                  </a:txBody>
                  <a:tcPr anchor="ctr">
                    <a:solidFill>
                      <a:schemeClr val="accent2">
                        <a:lumMod val="20000"/>
                        <a:lumOff val="80000"/>
                      </a:schemeClr>
                    </a:solidFill>
                  </a:tcPr>
                </a:tc>
                <a:extLst>
                  <a:ext uri="{0D108BD9-81ED-4DB2-BD59-A6C34878D82A}">
                    <a16:rowId xmlns:a16="http://schemas.microsoft.com/office/drawing/2014/main" val="10000"/>
                  </a:ext>
                </a:extLst>
              </a:tr>
              <a:tr h="775855">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Expressing feelings of failure, uselessness, loss of hope.</a:t>
                      </a:r>
                    </a:p>
                  </a:txBody>
                  <a:tcPr anchor="ctr">
                    <a:solidFill>
                      <a:schemeClr val="accent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Poorer level of school attendance.</a:t>
                      </a:r>
                    </a:p>
                  </a:txBody>
                  <a:tcPr anchor="ctr">
                    <a:solidFill>
                      <a:schemeClr val="tx2">
                        <a:lumMod val="20000"/>
                        <a:lumOff val="80000"/>
                      </a:schemeClr>
                    </a:solidFill>
                  </a:tcPr>
                </a:tc>
                <a:extLst>
                  <a:ext uri="{0D108BD9-81ED-4DB2-BD59-A6C34878D82A}">
                    <a16:rowId xmlns:a16="http://schemas.microsoft.com/office/drawing/2014/main" val="10001"/>
                  </a:ext>
                </a:extLst>
              </a:tr>
              <a:tr h="775855">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Increased isolation from family and friends.</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Lowering of school or college grades.</a:t>
                      </a:r>
                    </a:p>
                  </a:txBody>
                  <a:tcPr anchor="ctr">
                    <a:solidFill>
                      <a:schemeClr val="accent2">
                        <a:lumMod val="20000"/>
                        <a:lumOff val="80000"/>
                      </a:schemeClr>
                    </a:solidFill>
                  </a:tcPr>
                </a:tc>
                <a:extLst>
                  <a:ext uri="{0D108BD9-81ED-4DB2-BD59-A6C34878D82A}">
                    <a16:rowId xmlns:a16="http://schemas.microsoft.com/office/drawing/2014/main" val="10002"/>
                  </a:ext>
                </a:extLst>
              </a:tr>
              <a:tr h="775855">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Talking about self-harm or suicide.</a:t>
                      </a:r>
                    </a:p>
                  </a:txBody>
                  <a:tcPr anchor="ctr">
                    <a:solidFill>
                      <a:schemeClr val="accent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Undue interest in toxic substances.</a:t>
                      </a:r>
                    </a:p>
                  </a:txBody>
                  <a:tcPr anchor="ctr">
                    <a:solidFill>
                      <a:schemeClr val="tx2">
                        <a:lumMod val="20000"/>
                        <a:lumOff val="80000"/>
                      </a:schemeClr>
                    </a:solidFill>
                  </a:tcPr>
                </a:tc>
                <a:extLst>
                  <a:ext uri="{0D108BD9-81ED-4DB2-BD59-A6C34878D82A}">
                    <a16:rowId xmlns:a16="http://schemas.microsoft.com/office/drawing/2014/main" val="10003"/>
                  </a:ext>
                </a:extLst>
              </a:tr>
              <a:tr h="775855">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Drug or alcohol misuse</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Risk taking </a:t>
                      </a:r>
                      <a:r>
                        <a:rPr lang="en-US" sz="2200" dirty="0" err="1"/>
                        <a:t>behaviour</a:t>
                      </a:r>
                      <a:r>
                        <a:rPr lang="en-US" sz="2200" dirty="0"/>
                        <a:t>.</a:t>
                      </a:r>
                    </a:p>
                  </a:txBody>
                  <a:tcPr anchor="ctr">
                    <a:solidFill>
                      <a:schemeClr val="accent2">
                        <a:lumMod val="20000"/>
                        <a:lumOff val="80000"/>
                      </a:schemeClr>
                    </a:solidFill>
                  </a:tcPr>
                </a:tc>
                <a:extLst>
                  <a:ext uri="{0D108BD9-81ED-4DB2-BD59-A6C34878D82A}">
                    <a16:rowId xmlns:a16="http://schemas.microsoft.com/office/drawing/2014/main" val="10004"/>
                  </a:ext>
                </a:extLst>
              </a:tr>
              <a:tr h="775855">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Appear more distressed.</a:t>
                      </a:r>
                    </a:p>
                  </a:txBody>
                  <a:tcPr anchor="ctr">
                    <a:solidFill>
                      <a:schemeClr val="accent2">
                        <a:lumMod val="20000"/>
                        <a:lumOff val="80000"/>
                      </a:schemeClr>
                    </a:solidFill>
                  </a:tcPr>
                </a:tc>
                <a:tc>
                  <a:txBody>
                    <a:bodyPr/>
                    <a:lstStyle/>
                    <a:p>
                      <a:pPr marL="285750" indent="-285750">
                        <a:buFont typeface="Arial" panose="020B0604020202020204" pitchFamily="34" charset="0"/>
                        <a:buChar char="•"/>
                      </a:pPr>
                      <a:r>
                        <a:rPr lang="en-GB" sz="2000" dirty="0"/>
                        <a:t>Appears more withdrawn or irritable</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71489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sharpenSoften amount="-25000"/>
                    </a14:imgEffect>
                    <a14:imgEffect>
                      <a14:saturation sat="20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3" y="1505528"/>
            <a:ext cx="9144000" cy="5352472"/>
          </a:xfrm>
          <a:prstGeom prst="rect">
            <a:avLst/>
          </a:prstGeom>
        </p:spPr>
      </p:pic>
      <p:sp>
        <p:nvSpPr>
          <p:cNvPr id="2" name="Title 1"/>
          <p:cNvSpPr>
            <a:spLocks noGrp="1"/>
          </p:cNvSpPr>
          <p:nvPr>
            <p:ph type="title"/>
          </p:nvPr>
        </p:nvSpPr>
        <p:spPr/>
        <p:txBody>
          <a:bodyPr/>
          <a:lstStyle/>
          <a:p>
            <a:r>
              <a:rPr lang="en-US"/>
              <a:t>Self-harm and suicide</a:t>
            </a:r>
            <a:endParaRPr lang="en-US" dirty="0"/>
          </a:p>
        </p:txBody>
      </p:sp>
      <p:sp>
        <p:nvSpPr>
          <p:cNvPr id="3" name="Content Placeholder 2"/>
          <p:cNvSpPr>
            <a:spLocks noGrp="1"/>
          </p:cNvSpPr>
          <p:nvPr>
            <p:ph idx="1"/>
          </p:nvPr>
        </p:nvSpPr>
        <p:spPr>
          <a:xfrm>
            <a:off x="98637" y="1627428"/>
            <a:ext cx="8852711" cy="5091872"/>
          </a:xfrm>
        </p:spPr>
        <p:txBody>
          <a:bodyPr>
            <a:normAutofit fontScale="92500" lnSpcReduction="10000"/>
          </a:bodyPr>
          <a:lstStyle/>
          <a:p>
            <a:r>
              <a:rPr lang="en-US" sz="2800" dirty="0">
                <a:latin typeface="Cambria"/>
                <a:cs typeface="Cambria"/>
              </a:rPr>
              <a:t>Majority of children who harm themselves are not trying to kill themselves - just coping with feelings.</a:t>
            </a:r>
          </a:p>
          <a:p>
            <a:r>
              <a:rPr lang="en-US" sz="2800" dirty="0">
                <a:latin typeface="Cambria"/>
                <a:cs typeface="Cambria"/>
              </a:rPr>
              <a:t>It is not always clear from the severity of the self-harm what the intention of the child is.</a:t>
            </a:r>
          </a:p>
          <a:p>
            <a:r>
              <a:rPr lang="en-US" sz="2800" dirty="0">
                <a:latin typeface="Cambria"/>
                <a:cs typeface="Cambria"/>
              </a:rPr>
              <a:t>Self-harming offers opportunity to help children cope with strong feelings and external stressors.</a:t>
            </a:r>
          </a:p>
          <a:p>
            <a:r>
              <a:rPr lang="en-US" sz="2800" dirty="0">
                <a:latin typeface="Cambria"/>
                <a:cs typeface="Cambria"/>
              </a:rPr>
              <a:t>It is also a vital opportunity to explore intentions.</a:t>
            </a:r>
          </a:p>
          <a:p>
            <a:r>
              <a:rPr lang="en-US" sz="2800" dirty="0">
                <a:latin typeface="Cambria"/>
                <a:cs typeface="Cambria"/>
              </a:rPr>
              <a:t>Sometimes the self-harm can become increasingly dangerous (by intent or accident) and can become real threat to life - requires monitoring (see Healthy Cornwall training </a:t>
            </a:r>
            <a:r>
              <a:rPr lang="en-US" sz="2800" dirty="0" err="1">
                <a:latin typeface="Cambria"/>
                <a:cs typeface="Cambria"/>
              </a:rPr>
              <a:t>programme</a:t>
            </a:r>
            <a:r>
              <a:rPr lang="en-US" sz="2800" dirty="0">
                <a:latin typeface="Cambria"/>
                <a:cs typeface="Cambria"/>
              </a:rPr>
              <a:t>).</a:t>
            </a:r>
          </a:p>
          <a:p>
            <a:r>
              <a:rPr lang="en-US" sz="2800" dirty="0">
                <a:latin typeface="Cambria"/>
                <a:cs typeface="Cambria"/>
              </a:rPr>
              <a:t>Serious self-harm increases risk of suicide</a:t>
            </a:r>
          </a:p>
        </p:txBody>
      </p:sp>
    </p:spTree>
    <p:extLst>
      <p:ext uri="{BB962C8B-B14F-4D97-AF65-F5344CB8AC3E}">
        <p14:creationId xmlns:p14="http://schemas.microsoft.com/office/powerpoint/2010/main" val="419155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8" y="245919"/>
            <a:ext cx="8951348" cy="1143000"/>
          </a:xfrm>
        </p:spPr>
        <p:txBody>
          <a:bodyPr>
            <a:normAutofit fontScale="90000"/>
          </a:bodyPr>
          <a:lstStyle/>
          <a:p>
            <a:r>
              <a:rPr lang="en-GB" dirty="0"/>
              <a:t>What is helpful when responding to self-harm: be a compassionate and trusted adult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4355242"/>
              </p:ext>
            </p:extLst>
          </p:nvPr>
        </p:nvGraphicFramePr>
        <p:xfrm>
          <a:off x="457200" y="1838324"/>
          <a:ext cx="8229600" cy="4968024"/>
        </p:xfrm>
        <a:graphic>
          <a:graphicData uri="http://schemas.openxmlformats.org/drawingml/2006/table">
            <a:tbl>
              <a:tblPr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117528">
                <a:tc>
                  <a:txBody>
                    <a:bodyPr/>
                    <a:lstStyle/>
                    <a:p>
                      <a:pPr lvl="0"/>
                      <a:r>
                        <a:rPr lang="en-GB" sz="2000" dirty="0"/>
                        <a:t>Empathic, patient, non-judgemental - listen and care.</a:t>
                      </a:r>
                    </a:p>
                    <a:p>
                      <a:pPr lvl="0"/>
                      <a:r>
                        <a:rPr lang="en-GB" sz="2000" dirty="0"/>
                        <a:t>Reassuring and supportive.</a:t>
                      </a: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Accept that self-harm helps them cope.</a:t>
                      </a:r>
                    </a:p>
                  </a:txBody>
                  <a:tcPr anchor="ctr">
                    <a:solidFill>
                      <a:schemeClr val="tx2">
                        <a:lumMod val="20000"/>
                        <a:lumOff val="80000"/>
                      </a:schemeClr>
                    </a:solidFill>
                  </a:tcPr>
                </a:tc>
                <a:extLst>
                  <a:ext uri="{0D108BD9-81ED-4DB2-BD59-A6C34878D82A}">
                    <a16:rowId xmlns:a16="http://schemas.microsoft.com/office/drawing/2014/main" val="10000"/>
                  </a:ext>
                </a:extLst>
              </a:tr>
              <a:tr h="1117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See the person behind the self-harm - focus on feelings, rather than self-harm - co-regulation.</a:t>
                      </a:r>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Accept mixed feelings -the young person might hate their self-harm, even though they might need it. </a:t>
                      </a:r>
                    </a:p>
                  </a:txBody>
                  <a:tcPr anchor="ctr">
                    <a:solidFill>
                      <a:schemeClr val="accent2">
                        <a:lumMod val="20000"/>
                        <a:lumOff val="80000"/>
                      </a:schemeClr>
                    </a:solidFill>
                  </a:tcPr>
                </a:tc>
                <a:extLst>
                  <a:ext uri="{0D108BD9-81ED-4DB2-BD59-A6C34878D82A}">
                    <a16:rowId xmlns:a16="http://schemas.microsoft.com/office/drawing/2014/main" val="10001"/>
                  </a:ext>
                </a:extLst>
              </a:tr>
              <a:tr h="1117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Show concern for the child’s injuries, - compassion shows their body is worth caring about. </a:t>
                      </a: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Voice concerns you have, listen to the child’s views on what they want to happen. ‘Available adult’.</a:t>
                      </a:r>
                    </a:p>
                  </a:txBody>
                  <a:tcPr anchor="ctr">
                    <a:solidFill>
                      <a:schemeClr val="tx2">
                        <a:lumMod val="20000"/>
                        <a:lumOff val="80000"/>
                      </a:schemeClr>
                    </a:solidFill>
                  </a:tcPr>
                </a:tc>
                <a:extLst>
                  <a:ext uri="{0D108BD9-81ED-4DB2-BD59-A6C34878D82A}">
                    <a16:rowId xmlns:a16="http://schemas.microsoft.com/office/drawing/2014/main" val="10002"/>
                  </a:ext>
                </a:extLst>
              </a:tr>
              <a:tr h="1117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a:t>Recognise how hard it is for child to talk to you – it is a big step,</a:t>
                      </a:r>
                      <a:r>
                        <a:rPr lang="en-GB" sz="2000" baseline="0" dirty="0"/>
                        <a:t> it </a:t>
                      </a:r>
                      <a:r>
                        <a:rPr lang="en-GB" sz="2000" dirty="0"/>
                        <a:t>takes courage to discuss self-harm. When they talk they are not alone.</a:t>
                      </a:r>
                    </a:p>
                  </a:txBody>
                  <a:tcPr anchor="ct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a:t>Help young person</a:t>
                      </a:r>
                      <a:r>
                        <a:rPr lang="en-GB" sz="2000" baseline="0" dirty="0"/>
                        <a:t> to identify the triggers. </a:t>
                      </a:r>
                      <a:r>
                        <a:rPr lang="en-GB" sz="2000" dirty="0"/>
                        <a:t>Help child find alternatives to self-harm.</a:t>
                      </a:r>
                    </a:p>
                    <a:p>
                      <a:endParaRPr lang="en-GB" sz="2000" dirty="0"/>
                    </a:p>
                  </a:txBody>
                  <a:tcPr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8240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not helpful when responding to self harm?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4106929"/>
              </p:ext>
            </p:extLst>
          </p:nvPr>
        </p:nvGraphicFramePr>
        <p:xfrm>
          <a:off x="220717" y="1734207"/>
          <a:ext cx="8723586" cy="4877872"/>
        </p:xfrm>
        <a:graphic>
          <a:graphicData uri="http://schemas.openxmlformats.org/drawingml/2006/table">
            <a:tbl>
              <a:tblPr bandRow="1">
                <a:tableStyleId>{5C22544A-7EE6-4342-B048-85BDC9FD1C3A}</a:tableStyleId>
              </a:tblPr>
              <a:tblGrid>
                <a:gridCol w="4361793">
                  <a:extLst>
                    <a:ext uri="{9D8B030D-6E8A-4147-A177-3AD203B41FA5}">
                      <a16:colId xmlns:a16="http://schemas.microsoft.com/office/drawing/2014/main" val="20000"/>
                    </a:ext>
                  </a:extLst>
                </a:gridCol>
                <a:gridCol w="4361793">
                  <a:extLst>
                    <a:ext uri="{9D8B030D-6E8A-4147-A177-3AD203B41FA5}">
                      <a16:colId xmlns:a16="http://schemas.microsoft.com/office/drawing/2014/main" val="20001"/>
                    </a:ext>
                  </a:extLst>
                </a:gridCol>
              </a:tblGrid>
              <a:tr h="1060407">
                <a:tc>
                  <a:txBody>
                    <a:bodyPr/>
                    <a:lstStyle/>
                    <a:p>
                      <a:pPr marL="285750" lvl="0" indent="-285750">
                        <a:buFont typeface="Arial" panose="020B0604020202020204" pitchFamily="34" charset="0"/>
                        <a:buChar char="•"/>
                      </a:pPr>
                      <a:r>
                        <a:rPr lang="en-GB" sz="1800" dirty="0">
                          <a:solidFill>
                            <a:schemeClr val="bg1"/>
                          </a:solidFill>
                        </a:rPr>
                        <a:t>Don’t tell the person off or punish or blame them. Don’t be judgemental.</a:t>
                      </a:r>
                    </a:p>
                  </a:txBody>
                  <a:tcPr anchor="ct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make assumptions about why the young person is self-harming -each young person is individual.</a:t>
                      </a:r>
                    </a:p>
                  </a:txBody>
                  <a:tcPr anchor="ctr">
                    <a:solidFill>
                      <a:schemeClr val="accent2"/>
                    </a:solidFill>
                  </a:tcPr>
                </a:tc>
                <a:extLst>
                  <a:ext uri="{0D108BD9-81ED-4DB2-BD59-A6C34878D82A}">
                    <a16:rowId xmlns:a16="http://schemas.microsoft.com/office/drawing/2014/main" val="10000"/>
                  </a:ext>
                </a:extLst>
              </a:tr>
              <a:tr h="137852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avoid talking about it, avoiding talking won’t stop self-harm, but will leave child feeling alone. Don’t be dismissive.</a:t>
                      </a:r>
                    </a:p>
                  </a:txBody>
                  <a:tcPr anchor="ctr">
                    <a:solidFill>
                      <a:schemeClr val="accent2"/>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try to force them to stop self-harming - they need to want to stop and find help and skills to do this.</a:t>
                      </a:r>
                    </a:p>
                  </a:txBody>
                  <a:tcPr anchor="ctr">
                    <a:solidFill>
                      <a:schemeClr val="accent1"/>
                    </a:solidFill>
                  </a:tcPr>
                </a:tc>
                <a:extLst>
                  <a:ext uri="{0D108BD9-81ED-4DB2-BD59-A6C34878D82A}">
                    <a16:rowId xmlns:a16="http://schemas.microsoft.com/office/drawing/2014/main" val="10001"/>
                  </a:ext>
                </a:extLst>
              </a:tr>
              <a:tr h="137852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ask a young person to promise not to self-harm. Don’t promise to keep this secret. </a:t>
                      </a:r>
                    </a:p>
                  </a:txBody>
                  <a:tcPr anchor="ct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Don’t treat the young person as mad or incapable. This takes away their self-respect and ignores strengths.</a:t>
                      </a:r>
                    </a:p>
                  </a:txBody>
                  <a:tcPr anchor="ctr">
                    <a:solidFill>
                      <a:schemeClr val="accent2"/>
                    </a:solidFill>
                  </a:tcPr>
                </a:tc>
                <a:extLst>
                  <a:ext uri="{0D108BD9-81ED-4DB2-BD59-A6C34878D82A}">
                    <a16:rowId xmlns:a16="http://schemas.microsoft.com/office/drawing/2014/main" val="10002"/>
                  </a:ext>
                </a:extLst>
              </a:tr>
              <a:tr h="106040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bg1"/>
                          </a:solidFill>
                        </a:rPr>
                        <a:t>Panicking and overreacting can be very frightening for children - stay calm and talk and help them cope.</a:t>
                      </a:r>
                      <a:endParaRPr lang="en-US" sz="1800" dirty="0">
                        <a:solidFill>
                          <a:schemeClr val="bg1"/>
                        </a:solidFill>
                      </a:endParaRPr>
                    </a:p>
                  </a:txBody>
                  <a:tcPr anchor="ctr">
                    <a:solidFill>
                      <a:schemeClr val="accent2"/>
                    </a:solidFill>
                  </a:tcPr>
                </a:tc>
                <a:tc>
                  <a:txBody>
                    <a:bodyPr/>
                    <a:lstStyle/>
                    <a:p>
                      <a:pPr marL="0" indent="0">
                        <a:buFont typeface="Arial" panose="020B0604020202020204" pitchFamily="34" charset="0"/>
                        <a:buNone/>
                      </a:pPr>
                      <a:endParaRPr lang="en-GB" sz="1800" dirty="0">
                        <a:solidFill>
                          <a:schemeClr val="bg1"/>
                        </a:solidFill>
                      </a:endParaRPr>
                    </a:p>
                  </a:txBody>
                  <a:tcPr anchor="c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6068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Young peoples views on helpful school approaches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243019"/>
              </p:ext>
            </p:extLst>
          </p:nvPr>
        </p:nvGraphicFramePr>
        <p:xfrm>
          <a:off x="673508" y="1657341"/>
          <a:ext cx="8191532" cy="4967438"/>
        </p:xfrm>
        <a:graphic>
          <a:graphicData uri="http://schemas.openxmlformats.org/drawingml/2006/table">
            <a:tbl>
              <a:tblPr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05132">
                  <a:extLst>
                    <a:ext uri="{9D8B030D-6E8A-4147-A177-3AD203B41FA5}">
                      <a16:colId xmlns:a16="http://schemas.microsoft.com/office/drawing/2014/main" val="20002"/>
                    </a:ext>
                  </a:extLst>
                </a:gridCol>
              </a:tblGrid>
              <a:tr h="1509107">
                <a:tc>
                  <a:txBody>
                    <a:bodyPr/>
                    <a:lstStyle/>
                    <a:p>
                      <a:pPr algn="ctr"/>
                      <a:r>
                        <a:rPr lang="en-GB" sz="2000" dirty="0">
                          <a:solidFill>
                            <a:schemeClr val="bg1"/>
                          </a:solidFill>
                        </a:rPr>
                        <a:t>Whole school consistent approach to mental health.</a:t>
                      </a:r>
                    </a:p>
                    <a:p>
                      <a:pPr algn="ctr"/>
                      <a:endParaRPr lang="en-GB" dirty="0">
                        <a:solidFill>
                          <a:schemeClr val="bg1"/>
                        </a:solidFill>
                      </a:endParaRPr>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Whole school needs to know who first aiders are and make students aware of this.</a:t>
                      </a:r>
                    </a:p>
                  </a:txBody>
                  <a:tcPr anchor="ctr">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Discuss mental heath in PSHE, create ethos of understanding and acceptance - non-stigmatising.</a:t>
                      </a:r>
                    </a:p>
                  </a:txBody>
                  <a:tcPr anchor="ctr">
                    <a:solidFill>
                      <a:schemeClr val="accent3"/>
                    </a:solidFill>
                  </a:tcPr>
                </a:tc>
                <a:extLst>
                  <a:ext uri="{0D108BD9-81ED-4DB2-BD59-A6C34878D82A}">
                    <a16:rowId xmlns:a16="http://schemas.microsoft.com/office/drawing/2014/main" val="10000"/>
                  </a:ext>
                </a:extLst>
              </a:tr>
              <a:tr h="382517">
                <a:tc gridSpan="3">
                  <a:txBody>
                    <a:bodyPr/>
                    <a:lstStyle/>
                    <a:p>
                      <a:pPr algn="ctr"/>
                      <a:endParaRPr lang="en-GB" dirty="0"/>
                    </a:p>
                  </a:txBody>
                  <a:tcPr>
                    <a:solidFill>
                      <a:schemeClr val="bg1"/>
                    </a:solidFill>
                  </a:tcPr>
                </a:tc>
                <a:tc hMerge="1">
                  <a:txBody>
                    <a:bodyPr/>
                    <a:lstStyle/>
                    <a:p>
                      <a:pPr algn="ctr"/>
                      <a:endParaRPr lang="en-GB" dirty="0"/>
                    </a:p>
                  </a:txBody>
                  <a:tcPr/>
                </a:tc>
                <a:tc hMerge="1">
                  <a:txBody>
                    <a:bodyPr/>
                    <a:lstStyle/>
                    <a:p>
                      <a:pPr algn="ctr"/>
                      <a:endParaRPr lang="en-GB" dirty="0"/>
                    </a:p>
                  </a:txBody>
                  <a:tcPr/>
                </a:tc>
                <a:extLst>
                  <a:ext uri="{0D108BD9-81ED-4DB2-BD59-A6C34878D82A}">
                    <a16:rowId xmlns:a16="http://schemas.microsoft.com/office/drawing/2014/main" val="10001"/>
                  </a:ext>
                </a:extLst>
              </a:tr>
              <a:tr h="21013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All school staff aware of what support is available in school - supports consistency.</a:t>
                      </a:r>
                    </a:p>
                    <a:p>
                      <a:pPr algn="ctr"/>
                      <a:endParaRPr lang="en-GB" dirty="0">
                        <a:solidFill>
                          <a:schemeClr val="bg1"/>
                        </a:solidFill>
                      </a:endParaRPr>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Important for students with mental health problems to have updated, shareable records.</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a:t>
                      </a:r>
                      <a:r>
                        <a:rPr lang="en-GB" sz="1900" dirty="0">
                          <a:solidFill>
                            <a:schemeClr val="bg1"/>
                          </a:solidFill>
                        </a:rPr>
                        <a:t>Safety plans’ student led and held by school (may use the MH and Wellbeing Road Map developed by YP Cornwall).</a:t>
                      </a:r>
                    </a:p>
                    <a:p>
                      <a:pPr algn="ctr"/>
                      <a:endParaRPr lang="en-GB" dirty="0">
                        <a:solidFill>
                          <a:schemeClr val="bg1"/>
                        </a:solidFill>
                      </a:endParaRPr>
                    </a:p>
                  </a:txBody>
                  <a:tcPr anchor="ctr">
                    <a:solidFill>
                      <a:srgbClr val="7030A0"/>
                    </a:solidFill>
                  </a:tcPr>
                </a:tc>
                <a:extLst>
                  <a:ext uri="{0D108BD9-81ED-4DB2-BD59-A6C34878D82A}">
                    <a16:rowId xmlns:a16="http://schemas.microsoft.com/office/drawing/2014/main" val="10002"/>
                  </a:ext>
                </a:extLst>
              </a:tr>
              <a:tr h="350219">
                <a:tc gridSpan="3">
                  <a:txBody>
                    <a:bodyPr/>
                    <a:lstStyle/>
                    <a:p>
                      <a:pPr algn="ctr"/>
                      <a:endParaRPr lang="en-GB" dirty="0">
                        <a:solidFill>
                          <a:schemeClr val="bg1"/>
                        </a:solidFill>
                      </a:endParaRPr>
                    </a:p>
                  </a:txBody>
                  <a:tcP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591694">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A safe comfortable environment within the school to go to if distressed.</a:t>
                      </a:r>
                      <a:endParaRPr lang="en-US" dirty="0">
                        <a:solidFill>
                          <a:schemeClr val="bg1"/>
                        </a:solidFill>
                      </a:endParaRPr>
                    </a:p>
                  </a:txBody>
                  <a:tcPr anchor="ctr">
                    <a:solidFill>
                      <a:srgbClr val="00B05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4"/>
                  </a:ext>
                </a:extLst>
              </a:tr>
            </a:tbl>
          </a:graphicData>
        </a:graphic>
      </p:graphicFrame>
      <p:sp>
        <p:nvSpPr>
          <p:cNvPr id="5" name="Isosceles Triangle 4"/>
          <p:cNvSpPr/>
          <p:nvPr/>
        </p:nvSpPr>
        <p:spPr>
          <a:xfrm rot="7666347">
            <a:off x="1145310" y="3075709"/>
            <a:ext cx="314037" cy="47105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Isosceles Triangle 6"/>
          <p:cNvSpPr/>
          <p:nvPr/>
        </p:nvSpPr>
        <p:spPr>
          <a:xfrm rot="7666347">
            <a:off x="3726871" y="3075709"/>
            <a:ext cx="314037" cy="471055"/>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Isosceles Triangle 7"/>
          <p:cNvSpPr/>
          <p:nvPr/>
        </p:nvSpPr>
        <p:spPr>
          <a:xfrm rot="7666347">
            <a:off x="6451599" y="3075709"/>
            <a:ext cx="314037" cy="471055"/>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p:cNvSpPr/>
          <p:nvPr/>
        </p:nvSpPr>
        <p:spPr>
          <a:xfrm rot="13933653" flipH="1">
            <a:off x="2516921" y="5056909"/>
            <a:ext cx="314037" cy="471055"/>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Isosceles Triangle 9"/>
          <p:cNvSpPr/>
          <p:nvPr/>
        </p:nvSpPr>
        <p:spPr>
          <a:xfrm rot="13933653" flipH="1">
            <a:off x="5098482" y="5056909"/>
            <a:ext cx="314037" cy="47105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10"/>
          <p:cNvSpPr/>
          <p:nvPr/>
        </p:nvSpPr>
        <p:spPr>
          <a:xfrm rot="13933653" flipH="1">
            <a:off x="7823210" y="5056909"/>
            <a:ext cx="314037" cy="471055"/>
          </a:xfrm>
          <a:prstGeom prs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Isosceles Triangle 11"/>
          <p:cNvSpPr/>
          <p:nvPr/>
        </p:nvSpPr>
        <p:spPr>
          <a:xfrm rot="8160147">
            <a:off x="6784751" y="6072907"/>
            <a:ext cx="314037" cy="471055"/>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99076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16178786"/>
              </p:ext>
            </p:extLst>
          </p:nvPr>
        </p:nvGraphicFramePr>
        <p:xfrm>
          <a:off x="457200" y="1840336"/>
          <a:ext cx="8229600" cy="3384203"/>
        </p:xfrm>
        <a:graphic>
          <a:graphicData uri="http://schemas.openxmlformats.org/drawingml/2006/table">
            <a:tbl>
              <a:tblPr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2112818">
                <a:tc>
                  <a:txBody>
                    <a:bodyPr/>
                    <a:lstStyle/>
                    <a:p>
                      <a:pPr algn="ctr"/>
                      <a:r>
                        <a:rPr lang="en-GB" dirty="0">
                          <a:solidFill>
                            <a:schemeClr val="bg1"/>
                          </a:solidFill>
                        </a:rPr>
                        <a:t>Lack of privacy within the school environment for students who self harm.</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Stigmatising and inappropriate language (such as “attention seeking”; or mocking).</a:t>
                      </a:r>
                    </a:p>
                  </a:txBody>
                  <a:tcPr anchor="ctr">
                    <a:solidFill>
                      <a:schemeClr val="accent1"/>
                    </a:solidFill>
                  </a:tcPr>
                </a:tc>
                <a:tc>
                  <a:txBody>
                    <a:bodyPr/>
                    <a:lstStyle/>
                    <a:p>
                      <a:pPr algn="ctr"/>
                      <a:r>
                        <a:rPr lang="en-GB" dirty="0">
                          <a:solidFill>
                            <a:schemeClr val="bg1"/>
                          </a:solidFill>
                        </a:rPr>
                        <a:t> Passed off to other services without explanation or compassion (‘fobbed off’).</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A lack of consistency in approach to self-harm.</a:t>
                      </a:r>
                    </a:p>
                  </a:txBody>
                  <a:tcPr anchor="ctr">
                    <a:solidFill>
                      <a:schemeClr val="accent1"/>
                    </a:solidFill>
                  </a:tcPr>
                </a:tc>
                <a:extLst>
                  <a:ext uri="{0D108BD9-81ED-4DB2-BD59-A6C34878D82A}">
                    <a16:rowId xmlns:a16="http://schemas.microsoft.com/office/drawing/2014/main" val="10000"/>
                  </a:ext>
                </a:extLst>
              </a:tr>
              <a:tr h="370840">
                <a:tc gridSpan="4">
                  <a:txBody>
                    <a:bodyPr/>
                    <a:lstStyle/>
                    <a:p>
                      <a:pPr algn="ctr"/>
                      <a:endParaRPr lang="en-GB" dirty="0"/>
                    </a:p>
                  </a:txBody>
                  <a:tcPr>
                    <a:solidFill>
                      <a:schemeClr val="bg1"/>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1"/>
                  </a:ext>
                </a:extLst>
              </a:tr>
              <a:tr h="900545">
                <a:tc gridSpan="4">
                  <a:txBody>
                    <a:bodyPr/>
                    <a:lstStyle/>
                    <a:p>
                      <a:pPr algn="ctr"/>
                      <a:r>
                        <a:rPr lang="en-GB" dirty="0">
                          <a:solidFill>
                            <a:schemeClr val="bg1"/>
                          </a:solidFill>
                        </a:rPr>
                        <a:t>A stigmatising environment with a lack of mental health awareness. </a:t>
                      </a:r>
                    </a:p>
                  </a:txBody>
                  <a:tcPr anchor="ctr">
                    <a:solidFill>
                      <a:schemeClr val="accent1"/>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2" name="Title 1"/>
          <p:cNvSpPr>
            <a:spLocks noGrp="1"/>
          </p:cNvSpPr>
          <p:nvPr>
            <p:ph type="title"/>
          </p:nvPr>
        </p:nvSpPr>
        <p:spPr>
          <a:xfrm>
            <a:off x="457200" y="245919"/>
            <a:ext cx="8229600" cy="1143000"/>
          </a:xfrm>
        </p:spPr>
        <p:txBody>
          <a:bodyPr>
            <a:normAutofit fontScale="90000"/>
          </a:bodyPr>
          <a:lstStyle/>
          <a:p>
            <a:r>
              <a:rPr lang="en-US" dirty="0"/>
              <a:t>Young peoples views on unhelpful school approaches </a:t>
            </a:r>
          </a:p>
        </p:txBody>
      </p:sp>
      <p:sp>
        <p:nvSpPr>
          <p:cNvPr id="5" name="Isosceles Triangle 4"/>
          <p:cNvSpPr/>
          <p:nvPr/>
        </p:nvSpPr>
        <p:spPr>
          <a:xfrm rot="8679420">
            <a:off x="1477820" y="3778198"/>
            <a:ext cx="314037" cy="47105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Isosceles Triangle 5"/>
          <p:cNvSpPr/>
          <p:nvPr/>
        </p:nvSpPr>
        <p:spPr>
          <a:xfrm rot="13933653" flipH="1">
            <a:off x="3288181" y="3737351"/>
            <a:ext cx="314037" cy="47105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Isosceles Triangle 6"/>
          <p:cNvSpPr/>
          <p:nvPr/>
        </p:nvSpPr>
        <p:spPr>
          <a:xfrm rot="8679420">
            <a:off x="5527968" y="3778198"/>
            <a:ext cx="314037" cy="47105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Isosceles Triangle 7"/>
          <p:cNvSpPr/>
          <p:nvPr/>
        </p:nvSpPr>
        <p:spPr>
          <a:xfrm rot="13933653" flipH="1">
            <a:off x="7744726" y="3737351"/>
            <a:ext cx="314037" cy="47105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Isosceles Triangle 8"/>
          <p:cNvSpPr/>
          <p:nvPr/>
        </p:nvSpPr>
        <p:spPr>
          <a:xfrm rot="8160147">
            <a:off x="5263642" y="4989012"/>
            <a:ext cx="314037" cy="47105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6727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Young people’s 10 top tips for schools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4799617"/>
              </p:ext>
            </p:extLst>
          </p:nvPr>
        </p:nvGraphicFramePr>
        <p:xfrm>
          <a:off x="277090" y="1637144"/>
          <a:ext cx="8663710" cy="4846320"/>
        </p:xfrm>
        <a:graphic>
          <a:graphicData uri="http://schemas.openxmlformats.org/drawingml/2006/table">
            <a:tbl>
              <a:tblPr bandRow="1">
                <a:tableStyleId>{5C22544A-7EE6-4342-B048-85BDC9FD1C3A}</a:tableStyleId>
              </a:tblPr>
              <a:tblGrid>
                <a:gridCol w="1732742">
                  <a:extLst>
                    <a:ext uri="{9D8B030D-6E8A-4147-A177-3AD203B41FA5}">
                      <a16:colId xmlns:a16="http://schemas.microsoft.com/office/drawing/2014/main" val="20000"/>
                    </a:ext>
                  </a:extLst>
                </a:gridCol>
                <a:gridCol w="1732742">
                  <a:extLst>
                    <a:ext uri="{9D8B030D-6E8A-4147-A177-3AD203B41FA5}">
                      <a16:colId xmlns:a16="http://schemas.microsoft.com/office/drawing/2014/main" val="20001"/>
                    </a:ext>
                  </a:extLst>
                </a:gridCol>
                <a:gridCol w="1732742">
                  <a:extLst>
                    <a:ext uri="{9D8B030D-6E8A-4147-A177-3AD203B41FA5}">
                      <a16:colId xmlns:a16="http://schemas.microsoft.com/office/drawing/2014/main" val="20002"/>
                    </a:ext>
                  </a:extLst>
                </a:gridCol>
                <a:gridCol w="1732742">
                  <a:extLst>
                    <a:ext uri="{9D8B030D-6E8A-4147-A177-3AD203B41FA5}">
                      <a16:colId xmlns:a16="http://schemas.microsoft.com/office/drawing/2014/main" val="20003"/>
                    </a:ext>
                  </a:extLst>
                </a:gridCol>
                <a:gridCol w="1732742">
                  <a:extLst>
                    <a:ext uri="{9D8B030D-6E8A-4147-A177-3AD203B41FA5}">
                      <a16:colId xmlns:a16="http://schemas.microsoft.com/office/drawing/2014/main" val="20004"/>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Comfortable environment with privacy and safety when dealing with self-harm</a:t>
                      </a:r>
                      <a:r>
                        <a:rPr lang="en-GB" dirty="0">
                          <a:solidFill>
                            <a:schemeClr val="bg1"/>
                          </a:solidFill>
                        </a:rPr>
                        <a:t>.</a:t>
                      </a:r>
                      <a:endParaRPr lang="en-US" dirty="0">
                        <a:solidFill>
                          <a:schemeClr val="bg1"/>
                        </a:solidFill>
                      </a:endParaRPr>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Teachers’ awareness of student’s needs where appropriate</a:t>
                      </a:r>
                      <a:r>
                        <a:rPr lang="en-GB" dirty="0">
                          <a:solidFill>
                            <a:schemeClr val="bg1"/>
                          </a:solidFill>
                        </a:rPr>
                        <a:t>.</a:t>
                      </a:r>
                      <a:endParaRPr lang="en-US" dirty="0">
                        <a:solidFill>
                          <a:schemeClr val="bg1"/>
                        </a:solidFill>
                      </a:endParaRP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Aware and open approach/</a:t>
                      </a:r>
                      <a:br>
                        <a:rPr lang="en-US" dirty="0">
                          <a:solidFill>
                            <a:schemeClr val="bg1"/>
                          </a:solidFill>
                        </a:rPr>
                      </a:br>
                      <a:r>
                        <a:rPr lang="en-US" dirty="0">
                          <a:solidFill>
                            <a:schemeClr val="bg1"/>
                          </a:solidFill>
                        </a:rPr>
                        <a:t>culture to mental health and self-harm across the whole school community</a:t>
                      </a:r>
                      <a:r>
                        <a:rPr lang="en-GB" dirty="0">
                          <a:solidFill>
                            <a:schemeClr val="bg1"/>
                          </a:solidFill>
                        </a:rPr>
                        <a:t>.</a:t>
                      </a:r>
                      <a:endParaRPr lang="en-US" dirty="0">
                        <a:solidFill>
                          <a:schemeClr val="bg1"/>
                        </a:solidFill>
                      </a:endParaRPr>
                    </a:p>
                  </a:txBody>
                  <a:tcPr anchor="ctr">
                    <a:solidFill>
                      <a:schemeClr val="accent3"/>
                    </a:solidFill>
                  </a:tcPr>
                </a:tc>
                <a:tc>
                  <a:txBody>
                    <a:bodyPr/>
                    <a:lstStyle/>
                    <a:p>
                      <a:pPr algn="ctr"/>
                      <a:r>
                        <a:rPr lang="en-US" dirty="0">
                          <a:solidFill>
                            <a:schemeClr val="bg1"/>
                          </a:solidFill>
                        </a:rPr>
                        <a:t>A plan for all students with mental health difficulties including self-harm.</a:t>
                      </a:r>
                      <a:endParaRPr lang="en-GB" dirty="0">
                        <a:solidFill>
                          <a:schemeClr val="bg1"/>
                        </a:solidFill>
                      </a:endParaRPr>
                    </a:p>
                  </a:txBody>
                  <a:tcPr anchor="ctr">
                    <a:solidFill>
                      <a:schemeClr val="accent4"/>
                    </a:solidFill>
                  </a:tcPr>
                </a:tc>
                <a:tc>
                  <a:txBody>
                    <a:bodyPr/>
                    <a:lstStyle/>
                    <a:p>
                      <a:pPr algn="ctr"/>
                      <a:r>
                        <a:rPr lang="en-US" b="0" dirty="0">
                          <a:solidFill>
                            <a:schemeClr val="bg1"/>
                          </a:solidFill>
                        </a:rPr>
                        <a:t>Involve parents where possible and with permission (always notify students before contact is made).</a:t>
                      </a:r>
                    </a:p>
                  </a:txBody>
                  <a:tcPr anchor="ctr">
                    <a:solidFill>
                      <a:schemeClr val="accent5"/>
                    </a:solidFill>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Good and consistent communication about self-  harm –with clear set of procedures</a:t>
                      </a:r>
                      <a:r>
                        <a:rPr lang="en-GB" dirty="0">
                          <a:solidFill>
                            <a:schemeClr val="bg1"/>
                          </a:solidFill>
                        </a:rPr>
                        <a:t>.</a:t>
                      </a:r>
                      <a:endParaRPr lang="en-US" dirty="0">
                        <a:solidFill>
                          <a:schemeClr val="bg1"/>
                        </a:solidFill>
                      </a:endParaRPr>
                    </a:p>
                  </a:txBody>
                  <a:tcPr anchor="ctr">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Regular input about mental health in PSHE; embed mental health issues in all subjects</a:t>
                      </a:r>
                      <a:r>
                        <a:rPr lang="en-GB" dirty="0">
                          <a:solidFill>
                            <a:schemeClr val="bg1"/>
                          </a:solidFill>
                        </a:rPr>
                        <a:t>.</a:t>
                      </a:r>
                      <a:endParaRPr lang="en-US" dirty="0">
                        <a:solidFill>
                          <a:schemeClr val="bg1"/>
                        </a:solidFill>
                      </a:endParaRPr>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Take self-harm seriously (but also with appropriate </a:t>
                      </a:r>
                      <a:r>
                        <a:rPr lang="en-US" dirty="0" err="1">
                          <a:solidFill>
                            <a:schemeClr val="bg1"/>
                          </a:solidFill>
                        </a:rPr>
                        <a:t>humour</a:t>
                      </a:r>
                      <a:r>
                        <a:rPr lang="en-US" dirty="0">
                          <a:solidFill>
                            <a:schemeClr val="bg1"/>
                          </a:solidFill>
                        </a:rPr>
                        <a:t> and humanity)</a:t>
                      </a:r>
                      <a:r>
                        <a:rPr lang="en-GB" dirty="0">
                          <a:solidFill>
                            <a:schemeClr val="bg1"/>
                          </a:solidFill>
                        </a:rPr>
                        <a:t>!</a:t>
                      </a:r>
                      <a:endParaRPr lang="en-US" dirty="0">
                        <a:solidFill>
                          <a:schemeClr val="bg1"/>
                        </a:solidFill>
                      </a:endParaRP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Have a clear plan of action for young people struggling and in crisis (student led)</a:t>
                      </a:r>
                      <a:r>
                        <a:rPr lang="en-GB" dirty="0">
                          <a:solidFill>
                            <a:schemeClr val="bg1"/>
                          </a:solidFill>
                        </a:rPr>
                        <a:t>.</a:t>
                      </a:r>
                      <a:endParaRPr lang="en-US" dirty="0">
                        <a:solidFill>
                          <a:schemeClr val="bg1"/>
                        </a:solidFill>
                      </a:endParaRPr>
                    </a:p>
                  </a:txBody>
                  <a:tcPr anchor="ctr">
                    <a:solidFill>
                      <a:schemeClr val="accent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Have regular check-ins with students known to be struggling (even when they appear OK)</a:t>
                      </a:r>
                      <a:r>
                        <a:rPr lang="en-GB" dirty="0">
                          <a:solidFill>
                            <a:schemeClr val="bg1"/>
                          </a:solidFill>
                        </a:rPr>
                        <a:t>.</a:t>
                      </a:r>
                      <a:endParaRPr lang="en-US" dirty="0">
                        <a:solidFill>
                          <a:schemeClr val="bg1"/>
                        </a:solidFill>
                      </a:endParaRPr>
                    </a:p>
                  </a:txBody>
                  <a:tcPr anchor="ctr">
                    <a:solidFill>
                      <a:schemeClr val="tx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79201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Cornwall I-Thrive framework for self- harm: Pathways of support and treatment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475639"/>
              </p:ext>
            </p:extLst>
          </p:nvPr>
        </p:nvGraphicFramePr>
        <p:xfrm>
          <a:off x="457200" y="1766448"/>
          <a:ext cx="8229600" cy="490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9178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self-harm include?</a:t>
            </a:r>
          </a:p>
        </p:txBody>
      </p:sp>
      <p:sp>
        <p:nvSpPr>
          <p:cNvPr id="3" name="Content Placeholder 2"/>
          <p:cNvSpPr>
            <a:spLocks noGrp="1"/>
          </p:cNvSpPr>
          <p:nvPr>
            <p:ph idx="1"/>
          </p:nvPr>
        </p:nvSpPr>
        <p:spPr>
          <a:xfrm>
            <a:off x="457199" y="1600200"/>
            <a:ext cx="8469489" cy="5082112"/>
          </a:xfrm>
        </p:spPr>
        <p:txBody>
          <a:bodyPr>
            <a:normAutofit fontScale="25000" lnSpcReduction="20000"/>
          </a:bodyPr>
          <a:lstStyle/>
          <a:p>
            <a:pPr marL="0" lvl="0" indent="0">
              <a:buNone/>
            </a:pPr>
            <a:r>
              <a:rPr lang="en-GB" sz="9200" b="1" i="1" dirty="0">
                <a:latin typeface="Cambria"/>
                <a:cs typeface="Cambria"/>
              </a:rPr>
              <a:t>Self-harm includes a wide range of behaviours and differences in intensity, severity, complexity and frequency of self-harming behaviours –including</a:t>
            </a:r>
            <a:r>
              <a:rPr lang="en-GB" sz="9200" dirty="0">
                <a:latin typeface="Cambria"/>
                <a:cs typeface="Cambria"/>
              </a:rPr>
              <a:t>:</a:t>
            </a:r>
          </a:p>
          <a:p>
            <a:r>
              <a:rPr lang="en-GB" sz="9600" dirty="0"/>
              <a:t>Self cutting.  </a:t>
            </a:r>
          </a:p>
          <a:p>
            <a:pPr lvl="0"/>
            <a:r>
              <a:rPr lang="en-GB" sz="9600" dirty="0"/>
              <a:t>Self hitting; self punching.</a:t>
            </a:r>
          </a:p>
          <a:p>
            <a:pPr lvl="0"/>
            <a:r>
              <a:rPr lang="en-GB" sz="9600" dirty="0"/>
              <a:t>Burning or scalding self.</a:t>
            </a:r>
          </a:p>
          <a:p>
            <a:pPr lvl="0"/>
            <a:r>
              <a:rPr lang="en-GB" sz="9600" dirty="0"/>
              <a:t>Pulling hair.</a:t>
            </a:r>
          </a:p>
          <a:p>
            <a:pPr lvl="0"/>
            <a:r>
              <a:rPr lang="en-GB" sz="9600" dirty="0"/>
              <a:t>Picking or scratching one’s skin.</a:t>
            </a:r>
          </a:p>
          <a:p>
            <a:pPr lvl="0"/>
            <a:r>
              <a:rPr lang="en-GB" sz="9600" dirty="0"/>
              <a:t>Self-asphyxiation.</a:t>
            </a:r>
          </a:p>
          <a:p>
            <a:pPr lvl="0"/>
            <a:r>
              <a:rPr lang="en-GB" sz="9600" dirty="0"/>
              <a:t>Ingesting toxic substances (wide range).</a:t>
            </a:r>
          </a:p>
          <a:p>
            <a:pPr lvl="0"/>
            <a:r>
              <a:rPr lang="en-GB" sz="9600" dirty="0"/>
              <a:t>Overdose of medication.</a:t>
            </a:r>
          </a:p>
          <a:p>
            <a:pPr lvl="0"/>
            <a:r>
              <a:rPr lang="en-GB" sz="9600" dirty="0"/>
              <a:t>Fracturing bones.</a:t>
            </a:r>
          </a:p>
          <a:p>
            <a:pPr lvl="0"/>
            <a:r>
              <a:rPr lang="en-GB" sz="9600" dirty="0"/>
              <a:t> Hitting, kicking walls or hard objects</a:t>
            </a:r>
            <a:endParaRPr lang="en-GB" sz="9600" b="1" dirty="0">
              <a:latin typeface="Cambria"/>
              <a:cs typeface="Cambria"/>
            </a:endParaRPr>
          </a:p>
          <a:p>
            <a:pPr marL="0" lvl="0" indent="0">
              <a:buNone/>
            </a:pPr>
            <a:r>
              <a:rPr lang="en-GB" sz="9200" b="1" dirty="0">
                <a:latin typeface="Cambria"/>
                <a:cs typeface="Cambria"/>
              </a:rPr>
              <a:t>Self-harm may be linked to depression or anxiety or it may start with no previous history of mental health problems</a:t>
            </a:r>
            <a:endParaRPr lang="en-GB" sz="9200" dirty="0"/>
          </a:p>
          <a:p>
            <a:pPr marL="0" indent="0">
              <a:buNone/>
            </a:pPr>
            <a:endParaRPr lang="en-US" dirty="0"/>
          </a:p>
        </p:txBody>
      </p:sp>
    </p:spTree>
    <p:extLst>
      <p:ext uri="{BB962C8B-B14F-4D97-AF65-F5344CB8AC3E}">
        <p14:creationId xmlns:p14="http://schemas.microsoft.com/office/powerpoint/2010/main" val="4053172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514764"/>
            <a:ext cx="9144000" cy="5424053"/>
          </a:xfrm>
          <a:prstGeom prst="rect">
            <a:avLst/>
          </a:prstGeom>
        </p:spPr>
      </p:pic>
      <p:sp>
        <p:nvSpPr>
          <p:cNvPr id="2" name="Title 1"/>
          <p:cNvSpPr>
            <a:spLocks noGrp="1"/>
          </p:cNvSpPr>
          <p:nvPr>
            <p:ph type="title"/>
          </p:nvPr>
        </p:nvSpPr>
        <p:spPr/>
        <p:txBody>
          <a:bodyPr>
            <a:normAutofit fontScale="90000"/>
          </a:bodyPr>
          <a:lstStyle/>
          <a:p>
            <a:r>
              <a:rPr lang="en-US"/>
              <a:t>Support for children who self-harm: links with other agencies</a:t>
            </a:r>
            <a:endParaRPr lang="en-US" dirty="0"/>
          </a:p>
        </p:txBody>
      </p:sp>
      <p:sp>
        <p:nvSpPr>
          <p:cNvPr id="3" name="Content Placeholder 2"/>
          <p:cNvSpPr>
            <a:spLocks noGrp="1"/>
          </p:cNvSpPr>
          <p:nvPr>
            <p:ph idx="1"/>
          </p:nvPr>
        </p:nvSpPr>
        <p:spPr>
          <a:xfrm>
            <a:off x="457199" y="1754908"/>
            <a:ext cx="8469489" cy="4989049"/>
          </a:xfrm>
        </p:spPr>
        <p:txBody>
          <a:bodyPr>
            <a:normAutofit fontScale="25000" lnSpcReduction="20000"/>
          </a:bodyPr>
          <a:lstStyle/>
          <a:p>
            <a:r>
              <a:rPr lang="en-US" sz="9600" dirty="0">
                <a:latin typeface="Cambria"/>
                <a:cs typeface="Cambria"/>
              </a:rPr>
              <a:t>I-Thrive Framework supports mental health pathways across all levels of care and treatment -from early intervention in schools and community to highly Specialist CAMHS</a:t>
            </a:r>
          </a:p>
          <a:p>
            <a:r>
              <a:rPr lang="en-US" sz="9600" dirty="0">
                <a:latin typeface="Cambria"/>
                <a:cs typeface="Cambria"/>
              </a:rPr>
              <a:t>Written Guidance provided by Public Health and local CCG</a:t>
            </a:r>
          </a:p>
          <a:p>
            <a:r>
              <a:rPr lang="en-US" sz="9200" dirty="0">
                <a:latin typeface="Cambria"/>
                <a:cs typeface="Cambria"/>
              </a:rPr>
              <a:t>Trauma Informed Schools (TIS), and Young People Cornwall (HOV) provide support in schools and community</a:t>
            </a:r>
          </a:p>
          <a:p>
            <a:r>
              <a:rPr lang="en-US" sz="9200" dirty="0">
                <a:latin typeface="Cambria"/>
                <a:cs typeface="Cambria"/>
              </a:rPr>
              <a:t>Youth support services and Wellbeing practitioners</a:t>
            </a:r>
          </a:p>
          <a:p>
            <a:r>
              <a:rPr lang="en-US" sz="9600" dirty="0">
                <a:latin typeface="Cambria"/>
                <a:cs typeface="Cambria"/>
              </a:rPr>
              <a:t>Mind and Body programme (MAB) gives support in schools for pupils who self-harm.</a:t>
            </a:r>
          </a:p>
          <a:p>
            <a:r>
              <a:rPr lang="en-US" sz="9600" b="1" i="1" dirty="0">
                <a:latin typeface="Cambria"/>
                <a:cs typeface="Cambria"/>
              </a:rPr>
              <a:t>Bloom</a:t>
            </a:r>
            <a:r>
              <a:rPr lang="en-US" sz="9600" dirty="0">
                <a:latin typeface="Cambria"/>
                <a:cs typeface="Cambria"/>
              </a:rPr>
              <a:t> networks across the county provide advice and guidance for schools, primary health and social care.</a:t>
            </a:r>
          </a:p>
          <a:p>
            <a:r>
              <a:rPr lang="en-US" sz="9600" dirty="0">
                <a:latin typeface="Cambria"/>
                <a:cs typeface="Cambria"/>
              </a:rPr>
              <a:t>TIS provides support in schools.</a:t>
            </a:r>
          </a:p>
          <a:p>
            <a:r>
              <a:rPr lang="en-US" sz="9600" dirty="0">
                <a:latin typeface="Cambria"/>
                <a:cs typeface="Cambria"/>
              </a:rPr>
              <a:t>MHST provide help and support in Primary Schools</a:t>
            </a:r>
          </a:p>
          <a:p>
            <a:r>
              <a:rPr lang="en-US" sz="9600" dirty="0">
                <a:latin typeface="Cambria"/>
                <a:cs typeface="Cambria"/>
              </a:rPr>
              <a:t>Social Care provide support –in relation to Safeguarding &amp; risk</a:t>
            </a:r>
          </a:p>
          <a:p>
            <a:endParaRPr lang="en-US" dirty="0"/>
          </a:p>
          <a:p>
            <a:endParaRPr lang="en-US" dirty="0"/>
          </a:p>
        </p:txBody>
      </p:sp>
    </p:spTree>
    <p:extLst>
      <p:ext uri="{BB962C8B-B14F-4D97-AF65-F5344CB8AC3E}">
        <p14:creationId xmlns:p14="http://schemas.microsoft.com/office/powerpoint/2010/main" val="69858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505528"/>
            <a:ext cx="9144000" cy="5352472"/>
          </a:xfrm>
          <a:prstGeom prst="rect">
            <a:avLst/>
          </a:prstGeom>
        </p:spPr>
      </p:pic>
      <p:sp>
        <p:nvSpPr>
          <p:cNvPr id="2" name="Title 1"/>
          <p:cNvSpPr>
            <a:spLocks noGrp="1"/>
          </p:cNvSpPr>
          <p:nvPr>
            <p:ph type="title"/>
          </p:nvPr>
        </p:nvSpPr>
        <p:spPr>
          <a:xfrm>
            <a:off x="0" y="0"/>
            <a:ext cx="9049986" cy="1505527"/>
          </a:xfrm>
        </p:spPr>
        <p:txBody>
          <a:bodyPr>
            <a:normAutofit fontScale="90000"/>
          </a:bodyPr>
          <a:lstStyle/>
          <a:p>
            <a:br>
              <a:rPr lang="en-GB" dirty="0"/>
            </a:br>
            <a:r>
              <a:rPr lang="en-GB" dirty="0"/>
              <a:t>How do younger children harm themselves (among Primary school age children?)</a:t>
            </a:r>
            <a:br>
              <a:rPr lang="en-GB"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Biting, hitting or punching self.</a:t>
            </a:r>
          </a:p>
          <a:p>
            <a:r>
              <a:rPr lang="en-GB" dirty="0"/>
              <a:t>Banging one’s head on school desk.</a:t>
            </a:r>
          </a:p>
          <a:p>
            <a:r>
              <a:rPr lang="en-GB" dirty="0"/>
              <a:t>Harming self by jumping off climbing frame, -placing themselves in danger; highly prone to having accidents; or harm in fighting.</a:t>
            </a:r>
          </a:p>
          <a:p>
            <a:pPr lvl="0"/>
            <a:r>
              <a:rPr lang="en-GB" dirty="0"/>
              <a:t>Attack themselves rather than expressing their anger or distress directly.</a:t>
            </a:r>
          </a:p>
          <a:p>
            <a:pPr lvl="0"/>
            <a:r>
              <a:rPr lang="en-GB" dirty="0"/>
              <a:t>Scratching or cutting themselves (e.g. with blade from pencil sharpener).</a:t>
            </a:r>
          </a:p>
          <a:p>
            <a:pPr lvl="0"/>
            <a:r>
              <a:rPr lang="en-GB" dirty="0"/>
              <a:t>Pulling out hair</a:t>
            </a:r>
          </a:p>
          <a:p>
            <a:pPr lvl="0"/>
            <a:r>
              <a:rPr lang="en-GB" dirty="0"/>
              <a:t>Self asphyxiation</a:t>
            </a:r>
          </a:p>
          <a:p>
            <a:pPr marL="0" lvl="0" indent="0">
              <a:buNone/>
            </a:pPr>
            <a:endParaRPr lang="en-GB" dirty="0"/>
          </a:p>
          <a:p>
            <a:endParaRPr lang="en-US" dirty="0"/>
          </a:p>
        </p:txBody>
      </p:sp>
    </p:spTree>
    <p:extLst>
      <p:ext uri="{BB962C8B-B14F-4D97-AF65-F5344CB8AC3E}">
        <p14:creationId xmlns:p14="http://schemas.microsoft.com/office/powerpoint/2010/main" val="2215557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Who self-harms?</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3864485933"/>
              </p:ext>
            </p:extLst>
          </p:nvPr>
        </p:nvGraphicFramePr>
        <p:xfrm>
          <a:off x="457200" y="1858819"/>
          <a:ext cx="8229600" cy="4922520"/>
        </p:xfrm>
        <a:graphic>
          <a:graphicData uri="http://schemas.openxmlformats.org/drawingml/2006/table">
            <a:tbl>
              <a:tblPr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066636">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chemeClr val="bg1"/>
                          </a:solidFill>
                        </a:rPr>
                        <a:t>Children from all walks of life harm themselves, regardless of their ethnic, religious, cultural, class background (peaks in wealthy and deprived areas). Both boys and girls harm themselves (some differences).</a:t>
                      </a:r>
                    </a:p>
                  </a:txBody>
                  <a:tcPr anchor="ctr">
                    <a:solidFill>
                      <a:schemeClr val="accent1"/>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chemeClr val="bg1"/>
                          </a:solidFill>
                        </a:rPr>
                        <a:t>Children more likely to harm themselves between ages 13-18 years (but children as young as four can harm themselves, including severe self-harm).</a:t>
                      </a:r>
                    </a:p>
                  </a:txBody>
                  <a:tcPr anchor="ctr">
                    <a:solidFill>
                      <a:schemeClr val="accent5"/>
                    </a:solidFill>
                  </a:tcPr>
                </a:tc>
                <a:extLst>
                  <a:ext uri="{0D108BD9-81ED-4DB2-BD59-A6C34878D82A}">
                    <a16:rowId xmlns:a16="http://schemas.microsoft.com/office/drawing/2014/main" val="10000"/>
                  </a:ext>
                </a:extLst>
              </a:tr>
              <a:tr h="2560320">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dirty="0">
                          <a:solidFill>
                            <a:schemeClr val="bg1"/>
                          </a:solidFill>
                        </a:rPr>
                        <a:t>Increased risk: suicide or self-harm in family member; low self-esteem; relationship difficulties; family conflict; abuse, neglect, and trauma; isolation; bullying (cyber bullying; homophobic; transgender); mental health problems; domestic violence; periods in care of LA.</a:t>
                      </a:r>
                    </a:p>
                  </a:txBody>
                  <a:tcPr anchor="ctr">
                    <a:solidFill>
                      <a:schemeClr val="accent4"/>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solidFill>
                            <a:schemeClr val="bg1"/>
                          </a:solidFill>
                        </a:rPr>
                        <a:t>50% of children identified for support in the Mind and Body (MAB) self-harm programme were </a:t>
                      </a:r>
                      <a:r>
                        <a:rPr lang="en-US" sz="2200" b="1" i="1" dirty="0">
                          <a:solidFill>
                            <a:schemeClr val="bg1"/>
                          </a:solidFill>
                        </a:rPr>
                        <a:t>not known to any agency.</a:t>
                      </a:r>
                    </a:p>
                  </a:txBody>
                  <a:tcPr anchor="ctr">
                    <a:solidFill>
                      <a:schemeClr val="accent3"/>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29504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rot="12998358">
            <a:off x="4760523" y="3277658"/>
            <a:ext cx="2847312" cy="293181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a:t>Understanding self-harm</a:t>
            </a:r>
          </a:p>
        </p:txBody>
      </p:sp>
      <p:sp>
        <p:nvSpPr>
          <p:cNvPr id="3" name="Content Placeholder 2"/>
          <p:cNvSpPr>
            <a:spLocks noGrp="1"/>
          </p:cNvSpPr>
          <p:nvPr>
            <p:ph idx="1"/>
          </p:nvPr>
        </p:nvSpPr>
        <p:spPr>
          <a:xfrm>
            <a:off x="457200" y="1766455"/>
            <a:ext cx="8229600" cy="3562927"/>
          </a:xfrm>
          <a:solidFill>
            <a:schemeClr val="accent2"/>
          </a:solidFill>
        </p:spPr>
        <p:txBody>
          <a:bodyPr anchor="ctr">
            <a:normAutofit/>
          </a:bodyPr>
          <a:lstStyle/>
          <a:p>
            <a:pPr marL="0" indent="0" algn="ctr">
              <a:buNone/>
            </a:pPr>
            <a:r>
              <a:rPr lang="en-GB" sz="2400" dirty="0">
                <a:solidFill>
                  <a:schemeClr val="bg1"/>
                </a:solidFill>
              </a:rPr>
              <a:t>Self-harm may be a response to strong feelings and distressing experiences, which are hard to deal with. During adolescence, young people may encounter particularly painful emotional events for the first time. Adolescents who self-harm describe feelings of powerlessness and despair, and say they turn to self-harm to release powerful and frightening emotions, relieve unbearable tension, or gain a fleeting sense of control.</a:t>
            </a:r>
          </a:p>
        </p:txBody>
      </p:sp>
      <p:sp>
        <p:nvSpPr>
          <p:cNvPr id="8" name="Rectangle 7"/>
          <p:cNvSpPr/>
          <p:nvPr/>
        </p:nvSpPr>
        <p:spPr>
          <a:xfrm>
            <a:off x="457200" y="5442589"/>
            <a:ext cx="3583097" cy="369332"/>
          </a:xfrm>
          <a:prstGeom prst="rect">
            <a:avLst/>
          </a:prstGeom>
        </p:spPr>
        <p:txBody>
          <a:bodyPr wrap="none">
            <a:spAutoFit/>
          </a:bodyPr>
          <a:lstStyle/>
          <a:p>
            <a:r>
              <a:rPr lang="en-GB" dirty="0"/>
              <a:t>‘Do More Good Than Harm’ 2006</a:t>
            </a:r>
          </a:p>
        </p:txBody>
      </p:sp>
    </p:spTree>
    <p:extLst>
      <p:ext uri="{BB962C8B-B14F-4D97-AF65-F5344CB8AC3E}">
        <p14:creationId xmlns:p14="http://schemas.microsoft.com/office/powerpoint/2010/main" val="3143840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colorTemperature colorTemp="11200"/>
                    </a14:imgEffect>
                    <a14:imgEffect>
                      <a14:saturation sat="2000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1504922"/>
            <a:ext cx="9144000" cy="5353078"/>
          </a:xfrm>
          <a:prstGeom prst="rect">
            <a:avLst/>
          </a:prstGeom>
        </p:spPr>
      </p:pic>
      <p:sp>
        <p:nvSpPr>
          <p:cNvPr id="2" name="Title 1"/>
          <p:cNvSpPr>
            <a:spLocks noGrp="1"/>
          </p:cNvSpPr>
          <p:nvPr>
            <p:ph type="title"/>
          </p:nvPr>
        </p:nvSpPr>
        <p:spPr/>
        <p:txBody>
          <a:bodyPr>
            <a:normAutofit/>
          </a:bodyPr>
          <a:lstStyle/>
          <a:p>
            <a:r>
              <a:rPr lang="en-US" sz="2800" dirty="0"/>
              <a:t>In the words of a child</a:t>
            </a:r>
            <a:r>
              <a:rPr lang="is-IS" sz="2800" dirty="0"/>
              <a:t>…</a:t>
            </a:r>
            <a:endParaRPr lang="en-US" sz="2800" dirty="0"/>
          </a:p>
        </p:txBody>
      </p:sp>
      <p:pic>
        <p:nvPicPr>
          <p:cNvPr id="1026"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57200" y="1753055"/>
            <a:ext cx="526783" cy="4236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3" name="Content Placeholder 2"/>
          <p:cNvSpPr txBox="1">
            <a:spLocks/>
          </p:cNvSpPr>
          <p:nvPr/>
        </p:nvSpPr>
        <p:spPr>
          <a:xfrm>
            <a:off x="457200" y="2224109"/>
            <a:ext cx="4433608" cy="4461165"/>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700" dirty="0">
                <a:latin typeface="Cambria"/>
                <a:cs typeface="Cambria"/>
              </a:rPr>
              <a:t>Self-harm used to be a way </a:t>
            </a:r>
            <a:br>
              <a:rPr lang="en-GB" sz="3700" dirty="0">
                <a:latin typeface="Cambria"/>
                <a:cs typeface="Cambria"/>
              </a:rPr>
            </a:br>
            <a:r>
              <a:rPr lang="en-GB" sz="3700" dirty="0">
                <a:latin typeface="Cambria"/>
                <a:cs typeface="Cambria"/>
              </a:rPr>
              <a:t>of getting rid of the feelings </a:t>
            </a:r>
            <a:br>
              <a:rPr lang="en-GB" sz="3700" dirty="0">
                <a:latin typeface="Cambria"/>
                <a:cs typeface="Cambria"/>
              </a:rPr>
            </a:br>
            <a:r>
              <a:rPr lang="en-GB" sz="3700" dirty="0">
                <a:latin typeface="Cambria"/>
                <a:cs typeface="Cambria"/>
              </a:rPr>
              <a:t>inside me. To get rid of all the hurt, anger and pain that I was feeling. The rush it gave, the sense of feeling better was always short-lived. So short that I was doing it many times… I’m trying to get my life ‘normal’, though for me self-harm is normal. Something that I have always done to mask my feelings in any other way and find talking exceptionally difficult.</a:t>
            </a:r>
          </a:p>
          <a:p>
            <a:endParaRPr lang="en-US" dirty="0"/>
          </a:p>
        </p:txBody>
      </p:sp>
      <p:pic>
        <p:nvPicPr>
          <p:cNvPr id="14"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flipH="1">
            <a:off x="3227976" y="5751805"/>
            <a:ext cx="526783" cy="4236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8062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lum bright="70000" contrast="-70000"/>
            <a:extLst>
              <a:ext uri="{BEBA8EAE-BF5A-486C-A8C5-ECC9F3942E4B}">
                <a14:imgProps xmlns:a14="http://schemas.microsoft.com/office/drawing/2010/main">
                  <a14:imgLayer r:embed="rId4">
                    <a14:imgEffect>
                      <a14:sharpenSoften amount="-50000"/>
                    </a14:imgEffect>
                    <a14:imgEffect>
                      <a14:colorTemperature colorTemp="4700"/>
                    </a14:imgEffect>
                  </a14:imgLayer>
                </a14:imgProps>
              </a:ext>
              <a:ext uri="{28A0092B-C50C-407E-A947-70E740481C1C}">
                <a14:useLocalDpi xmlns:a14="http://schemas.microsoft.com/office/drawing/2010/main" val="0"/>
              </a:ext>
            </a:extLst>
          </a:blip>
          <a:stretch>
            <a:fillRect/>
          </a:stretch>
        </p:blipFill>
        <p:spPr>
          <a:xfrm>
            <a:off x="0" y="1294544"/>
            <a:ext cx="9144000" cy="5664745"/>
          </a:xfrm>
          <a:prstGeom prst="rect">
            <a:avLst/>
          </a:prstGeom>
        </p:spPr>
      </p:pic>
      <p:sp>
        <p:nvSpPr>
          <p:cNvPr id="2" name="Title 1"/>
          <p:cNvSpPr>
            <a:spLocks noGrp="1"/>
          </p:cNvSpPr>
          <p:nvPr>
            <p:ph type="title"/>
          </p:nvPr>
        </p:nvSpPr>
        <p:spPr>
          <a:xfrm>
            <a:off x="84083" y="189186"/>
            <a:ext cx="8975834" cy="914400"/>
          </a:xfrm>
        </p:spPr>
        <p:txBody>
          <a:bodyPr/>
          <a:lstStyle/>
          <a:p>
            <a:pPr algn="ctr"/>
            <a:r>
              <a:rPr lang="en-US" dirty="0"/>
              <a:t>Why children self-harm</a:t>
            </a:r>
          </a:p>
        </p:txBody>
      </p:sp>
      <p:sp>
        <p:nvSpPr>
          <p:cNvPr id="3" name="Content Placeholder 2"/>
          <p:cNvSpPr>
            <a:spLocks noGrp="1"/>
          </p:cNvSpPr>
          <p:nvPr>
            <p:ph idx="1"/>
          </p:nvPr>
        </p:nvSpPr>
        <p:spPr>
          <a:xfrm>
            <a:off x="84083" y="1387366"/>
            <a:ext cx="8975833" cy="5470634"/>
          </a:xfrm>
        </p:spPr>
        <p:txBody>
          <a:bodyPr>
            <a:normAutofit fontScale="25000" lnSpcReduction="20000"/>
          </a:bodyPr>
          <a:lstStyle/>
          <a:p>
            <a:r>
              <a:rPr lang="en-GB" sz="8800" dirty="0">
                <a:latin typeface="Cambria"/>
                <a:cs typeface="Cambria"/>
              </a:rPr>
              <a:t>Dealing with intense and painful feelings of distress, rage, frustration, which build up. Self harm provides immediate relief from tension (for those struggling with emotion regulation).</a:t>
            </a:r>
          </a:p>
          <a:p>
            <a:pPr lvl="0"/>
            <a:r>
              <a:rPr lang="en-GB" sz="8800" dirty="0">
                <a:latin typeface="Cambria"/>
                <a:cs typeface="Cambria"/>
              </a:rPr>
              <a:t>Communicating distress, especially for young people who find it difficult to talk about their feelings.</a:t>
            </a:r>
          </a:p>
          <a:p>
            <a:pPr lvl="0"/>
            <a:r>
              <a:rPr lang="en-GB" sz="8800" dirty="0">
                <a:latin typeface="Cambria"/>
                <a:cs typeface="Cambria"/>
              </a:rPr>
              <a:t>Gives child sense has some control in their life, (when they feel they have v limited control in life; feel trapped and helpless).</a:t>
            </a:r>
          </a:p>
          <a:p>
            <a:pPr lvl="0"/>
            <a:r>
              <a:rPr lang="en-GB" sz="8800" dirty="0">
                <a:latin typeface="Cambria"/>
                <a:cs typeface="Cambria"/>
              </a:rPr>
              <a:t>Way to influence others e.g. to elicit care, affection or confirm love from those close to them. </a:t>
            </a:r>
          </a:p>
          <a:p>
            <a:pPr lvl="0"/>
            <a:r>
              <a:rPr lang="en-GB" sz="8800" dirty="0">
                <a:latin typeface="Cambria"/>
                <a:cs typeface="Cambria"/>
              </a:rPr>
              <a:t>Self punishment (in context of low self-esteem).</a:t>
            </a:r>
          </a:p>
          <a:p>
            <a:r>
              <a:rPr lang="en-GB" sz="8800" dirty="0">
                <a:latin typeface="Cambria"/>
                <a:cs typeface="Cambria"/>
              </a:rPr>
              <a:t>Way to distract from intense emotional pain.</a:t>
            </a:r>
          </a:p>
          <a:p>
            <a:r>
              <a:rPr lang="en-GB" sz="8800" dirty="0">
                <a:latin typeface="Cambria"/>
                <a:cs typeface="Cambria"/>
              </a:rPr>
              <a:t>May help some YP feel more alive and connected (especially those feeling deadened and numb by history of harm and abuse).</a:t>
            </a:r>
          </a:p>
          <a:p>
            <a:r>
              <a:rPr lang="en-GB" sz="8800" dirty="0">
                <a:latin typeface="Cambria"/>
                <a:cs typeface="Cambria"/>
              </a:rPr>
              <a:t>Some young people don’t know why they harm themselves or understand their triggers.</a:t>
            </a:r>
          </a:p>
          <a:p>
            <a:pPr marL="0" indent="0">
              <a:buNone/>
            </a:pPr>
            <a:r>
              <a:rPr lang="en-GB" sz="8800" b="1" dirty="0">
                <a:latin typeface="Cambria"/>
                <a:cs typeface="Cambria"/>
              </a:rPr>
              <a:t>Among children who cannot call upon more healthy ways of coping (limited self regulation skills), becomes habit they cannot break. Some are influenced by powerful peer group.</a:t>
            </a:r>
          </a:p>
          <a:p>
            <a:endParaRPr lang="en-GB" dirty="0"/>
          </a:p>
          <a:p>
            <a:endParaRPr lang="en-GB" dirty="0"/>
          </a:p>
          <a:p>
            <a:endParaRPr lang="en-US" dirty="0"/>
          </a:p>
        </p:txBody>
      </p:sp>
    </p:spTree>
    <p:extLst>
      <p:ext uri="{BB962C8B-B14F-4D97-AF65-F5344CB8AC3E}">
        <p14:creationId xmlns:p14="http://schemas.microsoft.com/office/powerpoint/2010/main" val="3622831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mbria"/>
                <a:cs typeface="Cambria"/>
              </a:rPr>
              <a:t>Some triggers for Self-Harm</a:t>
            </a:r>
          </a:p>
        </p:txBody>
      </p:sp>
      <p:sp>
        <p:nvSpPr>
          <p:cNvPr id="3" name="Content Placeholder 2"/>
          <p:cNvSpPr>
            <a:spLocks noGrp="1"/>
          </p:cNvSpPr>
          <p:nvPr>
            <p:ph idx="1"/>
          </p:nvPr>
        </p:nvSpPr>
        <p:spPr>
          <a:xfrm>
            <a:off x="457199" y="1600199"/>
            <a:ext cx="8346193" cy="5069783"/>
          </a:xfrm>
        </p:spPr>
        <p:txBody>
          <a:bodyPr>
            <a:normAutofit fontScale="85000" lnSpcReduction="20000"/>
          </a:bodyPr>
          <a:lstStyle/>
          <a:p>
            <a:r>
              <a:rPr lang="en-US" dirty="0">
                <a:latin typeface="Cambria"/>
                <a:cs typeface="Cambria"/>
              </a:rPr>
              <a:t>Stress</a:t>
            </a:r>
          </a:p>
          <a:p>
            <a:r>
              <a:rPr lang="en-US" dirty="0">
                <a:latin typeface="Cambria"/>
                <a:cs typeface="Cambria"/>
              </a:rPr>
              <a:t>Family conflict, arguments and violence</a:t>
            </a:r>
          </a:p>
          <a:p>
            <a:r>
              <a:rPr lang="en-US" dirty="0">
                <a:latin typeface="Cambria"/>
                <a:cs typeface="Cambria"/>
              </a:rPr>
              <a:t>Friendship and relationship difficulties</a:t>
            </a:r>
          </a:p>
          <a:p>
            <a:r>
              <a:rPr lang="en-US" dirty="0">
                <a:latin typeface="Cambria"/>
                <a:cs typeface="Cambria"/>
              </a:rPr>
              <a:t>Loneliness/ isolation</a:t>
            </a:r>
          </a:p>
          <a:p>
            <a:r>
              <a:rPr lang="en-US" dirty="0">
                <a:latin typeface="Cambria"/>
                <a:cs typeface="Cambria"/>
              </a:rPr>
              <a:t>Low self esteem</a:t>
            </a:r>
          </a:p>
          <a:p>
            <a:r>
              <a:rPr lang="en-US" dirty="0">
                <a:latin typeface="Cambria"/>
                <a:cs typeface="Cambria"/>
              </a:rPr>
              <a:t>Confusion about gender and/or sexual identity</a:t>
            </a:r>
          </a:p>
          <a:p>
            <a:r>
              <a:rPr lang="en-US" dirty="0">
                <a:latin typeface="Cambria"/>
                <a:cs typeface="Cambria"/>
              </a:rPr>
              <a:t>Bullying</a:t>
            </a:r>
          </a:p>
          <a:p>
            <a:r>
              <a:rPr lang="en-US" dirty="0">
                <a:latin typeface="Cambria"/>
                <a:cs typeface="Cambria"/>
              </a:rPr>
              <a:t>Distressing or frightening thoughts or memories</a:t>
            </a:r>
          </a:p>
          <a:p>
            <a:r>
              <a:rPr lang="en-US" dirty="0">
                <a:latin typeface="Cambria"/>
                <a:cs typeface="Cambria"/>
              </a:rPr>
              <a:t>Feeling very low or anxious</a:t>
            </a:r>
          </a:p>
          <a:p>
            <a:r>
              <a:rPr lang="en-US" dirty="0">
                <a:latin typeface="Cambria"/>
                <a:cs typeface="Cambria"/>
              </a:rPr>
              <a:t>Unable or difficulty in  talking to friends or trusted adult –feeling very alone, frustrated or misunderstood</a:t>
            </a:r>
          </a:p>
          <a:p>
            <a:endParaRPr lang="en-US" dirty="0"/>
          </a:p>
          <a:p>
            <a:endParaRPr lang="en-US" dirty="0"/>
          </a:p>
        </p:txBody>
      </p:sp>
    </p:spTree>
    <p:extLst>
      <p:ext uri="{BB962C8B-B14F-4D97-AF65-F5344CB8AC3E}">
        <p14:creationId xmlns:p14="http://schemas.microsoft.com/office/powerpoint/2010/main" val="2554998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3" y="1496291"/>
            <a:ext cx="9144000" cy="53617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a:t>Short videos made by young people</a:t>
            </a:r>
          </a:p>
        </p:txBody>
      </p:sp>
      <p:pic>
        <p:nvPicPr>
          <p:cNvPr id="6" name="Picture 2"/>
          <p:cNvPicPr>
            <a:picLocks noChangeAspect="1" noChangeArrowheads="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4793674" y="1746898"/>
            <a:ext cx="2981602" cy="2372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3302873" y="4255794"/>
            <a:ext cx="2981602" cy="2372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1266256" y="1746898"/>
            <a:ext cx="2981602" cy="2372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Isosceles Triangle 4">
            <a:hlinkClick r:id="rId4"/>
          </p:cNvPr>
          <p:cNvSpPr/>
          <p:nvPr/>
        </p:nvSpPr>
        <p:spPr>
          <a:xfrm rot="5400000">
            <a:off x="2392220" y="2402075"/>
            <a:ext cx="729673" cy="74814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Isosceles Triangle 9">
            <a:hlinkClick r:id="rId5"/>
          </p:cNvPr>
          <p:cNvSpPr/>
          <p:nvPr/>
        </p:nvSpPr>
        <p:spPr>
          <a:xfrm rot="5400000">
            <a:off x="6039712" y="2402075"/>
            <a:ext cx="729673" cy="74814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Isosceles Triangle 10">
            <a:hlinkClick r:id="rId6"/>
          </p:cNvPr>
          <p:cNvSpPr/>
          <p:nvPr/>
        </p:nvSpPr>
        <p:spPr>
          <a:xfrm rot="5400000">
            <a:off x="4527255" y="4937461"/>
            <a:ext cx="729673" cy="74814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a:t>
            </a:r>
          </a:p>
        </p:txBody>
      </p:sp>
      <p:sp>
        <p:nvSpPr>
          <p:cNvPr id="12" name="TextBox 11"/>
          <p:cNvSpPr txBox="1"/>
          <p:nvPr/>
        </p:nvSpPr>
        <p:spPr>
          <a:xfrm>
            <a:off x="4892092" y="3334943"/>
            <a:ext cx="2764853" cy="584775"/>
          </a:xfrm>
          <a:prstGeom prst="rect">
            <a:avLst/>
          </a:prstGeom>
          <a:noFill/>
        </p:spPr>
        <p:txBody>
          <a:bodyPr wrap="square" rtlCol="0">
            <a:spAutoFit/>
          </a:bodyPr>
          <a:lstStyle/>
          <a:p>
            <a:pPr algn="ctr"/>
            <a:r>
              <a:rPr lang="en-GB" sz="1600" dirty="0">
                <a:solidFill>
                  <a:schemeClr val="bg1"/>
                </a:solidFill>
              </a:rPr>
              <a:t>Mind and Body Programme</a:t>
            </a:r>
          </a:p>
          <a:p>
            <a:pPr algn="ctr"/>
            <a:r>
              <a:rPr lang="en-GB" sz="1600" dirty="0">
                <a:solidFill>
                  <a:schemeClr val="bg1"/>
                </a:solidFill>
              </a:rPr>
              <a:t>Step Out of the Crowd</a:t>
            </a:r>
          </a:p>
        </p:txBody>
      </p:sp>
      <p:sp>
        <p:nvSpPr>
          <p:cNvPr id="13" name="Rectangle 12"/>
          <p:cNvSpPr/>
          <p:nvPr/>
        </p:nvSpPr>
        <p:spPr>
          <a:xfrm>
            <a:off x="1422400" y="3334943"/>
            <a:ext cx="2733964" cy="584775"/>
          </a:xfrm>
          <a:prstGeom prst="rect">
            <a:avLst/>
          </a:prstGeom>
        </p:spPr>
        <p:txBody>
          <a:bodyPr wrap="square">
            <a:spAutoFit/>
          </a:bodyPr>
          <a:lstStyle/>
          <a:p>
            <a:pPr algn="ctr"/>
            <a:r>
              <a:rPr lang="en-GB" sz="1600" dirty="0">
                <a:solidFill>
                  <a:schemeClr val="bg1"/>
                </a:solidFill>
              </a:rPr>
              <a:t>Mind and body programme Self-harm awareness day</a:t>
            </a:r>
          </a:p>
        </p:txBody>
      </p:sp>
      <p:sp>
        <p:nvSpPr>
          <p:cNvPr id="15" name="Rectangle 14"/>
          <p:cNvSpPr/>
          <p:nvPr/>
        </p:nvSpPr>
        <p:spPr>
          <a:xfrm>
            <a:off x="3437640" y="5848998"/>
            <a:ext cx="2694969" cy="584775"/>
          </a:xfrm>
          <a:prstGeom prst="rect">
            <a:avLst/>
          </a:prstGeom>
        </p:spPr>
        <p:txBody>
          <a:bodyPr wrap="none">
            <a:spAutoFit/>
          </a:bodyPr>
          <a:lstStyle/>
          <a:p>
            <a:pPr algn="ctr"/>
            <a:r>
              <a:rPr lang="en-GB" sz="1600" dirty="0">
                <a:solidFill>
                  <a:schemeClr val="bg1"/>
                </a:solidFill>
              </a:rPr>
              <a:t>Mind and body programme </a:t>
            </a:r>
          </a:p>
          <a:p>
            <a:pPr algn="ctr"/>
            <a:r>
              <a:rPr lang="en-GB" sz="1600" dirty="0">
                <a:solidFill>
                  <a:schemeClr val="bg1"/>
                </a:solidFill>
              </a:rPr>
              <a:t>Remote but not alone</a:t>
            </a:r>
          </a:p>
        </p:txBody>
      </p:sp>
    </p:spTree>
    <p:extLst>
      <p:ext uri="{BB962C8B-B14F-4D97-AF65-F5344CB8AC3E}">
        <p14:creationId xmlns:p14="http://schemas.microsoft.com/office/powerpoint/2010/main" val="4159953448"/>
      </p:ext>
    </p:extLst>
  </p:cSld>
  <p:clrMapOvr>
    <a:masterClrMapping/>
  </p:clrMapOvr>
</p:sld>
</file>

<file path=ppt/theme/theme1.xml><?xml version="1.0" encoding="utf-8"?>
<a:theme xmlns:a="http://schemas.openxmlformats.org/drawingml/2006/main" name="Office Theme">
  <a:themeElements>
    <a:clrScheme name="NHS">
      <a:dk1>
        <a:srgbClr val="425563"/>
      </a:dk1>
      <a:lt1>
        <a:srgbClr val="FFFFFF"/>
      </a:lt1>
      <a:dk2>
        <a:srgbClr val="005EB8"/>
      </a:dk2>
      <a:lt2>
        <a:srgbClr val="FFFFFF"/>
      </a:lt2>
      <a:accent1>
        <a:srgbClr val="005EB8"/>
      </a:accent1>
      <a:accent2>
        <a:srgbClr val="41B6E6"/>
      </a:accent2>
      <a:accent3>
        <a:srgbClr val="08A499"/>
      </a:accent3>
      <a:accent4>
        <a:srgbClr val="EDBE00"/>
      </a:accent4>
      <a:accent5>
        <a:srgbClr val="AE2573"/>
      </a:accent5>
      <a:accent6>
        <a:srgbClr val="DA291C"/>
      </a:accent6>
      <a:hlink>
        <a:srgbClr val="005EB8"/>
      </a:hlink>
      <a:folHlink>
        <a:srgbClr val="AE257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843</TotalTime>
  <Words>2756</Words>
  <Application>Microsoft Macintosh PowerPoint</Application>
  <PresentationFormat>On-screen Show (4:3)</PresentationFormat>
  <Paragraphs>202</Paragraphs>
  <Slides>20</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Cambria</vt:lpstr>
      <vt:lpstr>Times</vt:lpstr>
      <vt:lpstr>Office Theme</vt:lpstr>
      <vt:lpstr>Understanding and responding to self-harm in schools</vt:lpstr>
      <vt:lpstr>What does self-harm include?</vt:lpstr>
      <vt:lpstr> How do younger children harm themselves (among Primary school age children?) </vt:lpstr>
      <vt:lpstr>Who self-harms?</vt:lpstr>
      <vt:lpstr>Understanding self-harm</vt:lpstr>
      <vt:lpstr>In the words of a child…</vt:lpstr>
      <vt:lpstr>Why children self-harm</vt:lpstr>
      <vt:lpstr>Some triggers for Self-Harm</vt:lpstr>
      <vt:lpstr>Short videos made by young people</vt:lpstr>
      <vt:lpstr>Self-harm increasing across the country</vt:lpstr>
      <vt:lpstr>What is driving self-harm among young people?</vt:lpstr>
      <vt:lpstr>Spotting warning signs of self-harm</vt:lpstr>
      <vt:lpstr>Self-harm and suicide</vt:lpstr>
      <vt:lpstr>What is helpful when responding to self-harm: be a compassionate and trusted adult</vt:lpstr>
      <vt:lpstr>What is not helpful when responding to self harm?</vt:lpstr>
      <vt:lpstr>Young peoples views on helpful school approaches </vt:lpstr>
      <vt:lpstr>Young peoples views on unhelpful school approaches </vt:lpstr>
      <vt:lpstr>Young people’s 10 top tips for schools</vt:lpstr>
      <vt:lpstr>Cornwall I-Thrive framework for self- harm: Pathways of support and treatment</vt:lpstr>
      <vt:lpstr>Support for children who self-harm: links with other agencies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parent’s understanding and response to self harm in children</dc:title>
  <dc:creator>Lynette Rentoul</dc:creator>
  <cp:lastModifiedBy>Lynette Rentoul</cp:lastModifiedBy>
  <cp:revision>148</cp:revision>
  <cp:lastPrinted>2019-01-14T11:04:58Z</cp:lastPrinted>
  <dcterms:created xsi:type="dcterms:W3CDTF">2018-12-11T10:50:23Z</dcterms:created>
  <dcterms:modified xsi:type="dcterms:W3CDTF">2022-04-24T16:17:17Z</dcterms:modified>
</cp:coreProperties>
</file>