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notesMasterIdLst>
    <p:notesMasterId r:id="rId24"/>
  </p:notesMasterIdLst>
  <p:handoutMasterIdLst>
    <p:handoutMasterId r:id="rId25"/>
  </p:handoutMasterIdLst>
  <p:sldIdLst>
    <p:sldId id="284" r:id="rId2"/>
    <p:sldId id="261" r:id="rId3"/>
    <p:sldId id="258" r:id="rId4"/>
    <p:sldId id="257" r:id="rId5"/>
    <p:sldId id="259" r:id="rId6"/>
    <p:sldId id="260" r:id="rId7"/>
    <p:sldId id="286" r:id="rId8"/>
    <p:sldId id="288" r:id="rId9"/>
    <p:sldId id="290" r:id="rId10"/>
    <p:sldId id="268" r:id="rId11"/>
    <p:sldId id="270" r:id="rId12"/>
    <p:sldId id="272" r:id="rId13"/>
    <p:sldId id="292" r:id="rId14"/>
    <p:sldId id="269" r:id="rId15"/>
    <p:sldId id="271" r:id="rId16"/>
    <p:sldId id="273" r:id="rId17"/>
    <p:sldId id="276" r:id="rId18"/>
    <p:sldId id="277" r:id="rId19"/>
    <p:sldId id="295" r:id="rId20"/>
    <p:sldId id="278" r:id="rId21"/>
    <p:sldId id="282" r:id="rId22"/>
    <p:sldId id="279"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AB12BF-0269-4FCE-87C4-A5A665CA6C84}" v="9" dt="2022-05-19T08:18:12.6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52" d="100"/>
          <a:sy n="52" d="100"/>
        </p:scale>
        <p:origin x="1056"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Marshall" userId="c0ae80f3-703c-4e39-9fa3-da0b50dc87e7" providerId="ADAL" clId="{DBAB12BF-0269-4FCE-87C4-A5A665CA6C84}"/>
    <pc:docChg chg="custSel modMainMaster">
      <pc:chgData name="Kelly Marshall" userId="c0ae80f3-703c-4e39-9fa3-da0b50dc87e7" providerId="ADAL" clId="{DBAB12BF-0269-4FCE-87C4-A5A665CA6C84}" dt="2022-05-19T08:18:12.679" v="30"/>
      <pc:docMkLst>
        <pc:docMk/>
      </pc:docMkLst>
      <pc:sldMasterChg chg="addSp modSp mod">
        <pc:chgData name="Kelly Marshall" userId="c0ae80f3-703c-4e39-9fa3-da0b50dc87e7" providerId="ADAL" clId="{DBAB12BF-0269-4FCE-87C4-A5A665CA6C84}" dt="2022-05-19T08:18:12.679" v="30"/>
        <pc:sldMasterMkLst>
          <pc:docMk/>
          <pc:sldMasterMk cId="0" sldId="2147483950"/>
        </pc:sldMasterMkLst>
        <pc:spChg chg="add mod ord modVis">
          <ac:chgData name="Kelly Marshall" userId="c0ae80f3-703c-4e39-9fa3-da0b50dc87e7" providerId="ADAL" clId="{DBAB12BF-0269-4FCE-87C4-A5A665CA6C84}" dt="2022-05-19T08:18:12.679" v="30"/>
          <ac:spMkLst>
            <pc:docMk/>
            <pc:sldMasterMk cId="0" sldId="2147483950"/>
            <ac:spMk id="9" creationId="{C29A9612-64B1-472A-B3EB-96F798C9B04A}"/>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8364828-7C11-6341-A9D8-1B038036F8ED}" type="datetimeFigureOut">
              <a:rPr lang="en-US" smtClean="0"/>
              <a:t>5/19/2022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C5D8E4BA-C3E2-F64B-A1C6-21EA7566763A}" type="slidenum">
              <a:rPr lang="en-US" smtClean="0"/>
              <a:t>‹#›</a:t>
            </a:fld>
            <a:endParaRPr lang="en-US"/>
          </a:p>
        </p:txBody>
      </p:sp>
    </p:spTree>
    <p:extLst>
      <p:ext uri="{BB962C8B-B14F-4D97-AF65-F5344CB8AC3E}">
        <p14:creationId xmlns:p14="http://schemas.microsoft.com/office/powerpoint/2010/main" val="25142461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BB6A87D5-3C38-334A-92B5-782CF26231DA}" type="datetimeFigureOut">
              <a:rPr lang="en-US" smtClean="0"/>
              <a:t>5/19/2022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D029207C-5B53-C84D-9491-5477E8F73907}" type="slidenum">
              <a:rPr lang="en-US" smtClean="0"/>
              <a:t>‹#›</a:t>
            </a:fld>
            <a:endParaRPr lang="en-US"/>
          </a:p>
        </p:txBody>
      </p:sp>
    </p:spTree>
    <p:extLst>
      <p:ext uri="{BB962C8B-B14F-4D97-AF65-F5344CB8AC3E}">
        <p14:creationId xmlns:p14="http://schemas.microsoft.com/office/powerpoint/2010/main" val="33088741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GB"/>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01689A46-5F00-AE4F-B934-A1D59ACE3F01}" type="datetime1">
              <a:rPr lang="en-GB" smtClean="0"/>
              <a:t>19/05/2022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C44FE65E-5195-5D4F-BB92-65DEB6517568}" type="datetime1">
              <a:rPr lang="en-GB" smtClean="0"/>
              <a:t>19/05/2022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GB"/>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F3EAB85B-0C7D-2042-B0E8-658531A95D64}" type="datetime1">
              <a:rPr lang="en-GB" smtClean="0"/>
              <a:t>19/05/2022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B3CDECA8-440E-024C-97EB-958947EA56DB}" type="datetime1">
              <a:rPr lang="en-GB" smtClean="0"/>
              <a:t>19/05/2022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GB"/>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504DF80-51BF-F34D-8B8B-17DA03A34A04}" type="datetime1">
              <a:rPr lang="en-GB" smtClean="0"/>
              <a:t>19/05/2022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5D7768C8-1E75-DD4B-A170-8C6B7D6CDE78}" type="datetime1">
              <a:rPr lang="en-GB" smtClean="0"/>
              <a:t>19/05/2022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902D32DE-A239-C340-94FB-524259420447}" type="datetime1">
              <a:rPr lang="en-GB" smtClean="0"/>
              <a:t>19/05/2022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FDA6A67B-775D-B646-B2D9-116CF88C3C16}" type="datetime1">
              <a:rPr lang="en-GB" smtClean="0"/>
              <a:t>19/05/2022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5FEC5E-986D-FA4F-A9AD-B9BA5460B9FD}" type="datetime1">
              <a:rPr lang="en-GB" smtClean="0"/>
              <a:t>19/05/2022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GB"/>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356A1804-633B-CF42-BEDC-FAE03512679B}" type="datetime1">
              <a:rPr lang="en-GB" smtClean="0"/>
              <a:t>19/05/2022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GB"/>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8" name="Date Placeholder 7"/>
          <p:cNvSpPr>
            <a:spLocks noGrp="1"/>
          </p:cNvSpPr>
          <p:nvPr>
            <p:ph type="dt" sz="half" idx="10"/>
          </p:nvPr>
        </p:nvSpPr>
        <p:spPr/>
        <p:txBody>
          <a:bodyPr/>
          <a:lstStyle/>
          <a:p>
            <a:fld id="{4D339389-2ACA-A54C-A658-FCC269E44EE4}" type="datetime1">
              <a:rPr lang="en-GB" smtClean="0"/>
              <a:t>19/05/2022</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GB"/>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233E98C-CC8E-7E46-8AF9-C15D958CE0F2}" type="datetime1">
              <a:rPr lang="en-GB" smtClean="0"/>
              <a:t>19/05/2022</a:t>
            </a:fld>
            <a:endParaRPr lang="en-US" dirty="0"/>
          </a:p>
        </p:txBody>
      </p:sp>
      <p:sp>
        <p:nvSpPr>
          <p:cNvPr id="9" name="MSIPCMContentMarking" descr="{&quot;HashCode&quot;:-2130211288,&quot;Placement&quot;:&quot;Header&quot;,&quot;Top&quot;:0.0,&quot;Left&quot;:530.990051,&quot;SlideWidth&quot;:720,&quot;SlideHeight&quot;:540}">
            <a:extLst>
              <a:ext uri="{FF2B5EF4-FFF2-40B4-BE49-F238E27FC236}">
                <a16:creationId xmlns:a16="http://schemas.microsoft.com/office/drawing/2014/main" id="{C29A9612-64B1-472A-B3EB-96F798C9B04A}"/>
              </a:ext>
            </a:extLst>
          </p:cNvPr>
          <p:cNvSpPr txBox="1"/>
          <p:nvPr userDrawn="1"/>
        </p:nvSpPr>
        <p:spPr>
          <a:xfrm>
            <a:off x="6743574" y="0"/>
            <a:ext cx="2400426" cy="262344"/>
          </a:xfrm>
          <a:prstGeom prst="rect">
            <a:avLst/>
          </a:prstGeom>
          <a:noFill/>
        </p:spPr>
        <p:txBody>
          <a:bodyPr vert="horz" wrap="square" lIns="0" tIns="0" rIns="0" bIns="0" rtlCol="0" anchor="ctr" anchorCtr="1">
            <a:spAutoFit/>
          </a:bodyPr>
          <a:lstStyle/>
          <a:p>
            <a:pPr algn="r">
              <a:spcBef>
                <a:spcPts val="0"/>
              </a:spcBef>
              <a:spcAft>
                <a:spcPts val="0"/>
              </a:spcAft>
            </a:pPr>
            <a:r>
              <a:rPr lang="en-GB" sz="1000">
                <a:solidFill>
                  <a:srgbClr val="FF8C00"/>
                </a:solidFill>
                <a:latin typeface="Calibri" panose="020F0502020204030204" pitchFamily="34" charset="0"/>
              </a:rPr>
              <a:t>Information Classification: CONTROLLED</a:t>
            </a:r>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hdr="0" ftr="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5920" y="904240"/>
            <a:ext cx="7853680" cy="3078479"/>
          </a:xfrm>
        </p:spPr>
        <p:txBody>
          <a:bodyPr/>
          <a:lstStyle/>
          <a:p>
            <a:r>
              <a:rPr lang="en-US" sz="5400" dirty="0">
                <a:latin typeface="Times"/>
                <a:cs typeface="Times"/>
              </a:rPr>
              <a:t>Promoting prosocial development and resilience among children: practical guidance for schools</a:t>
            </a:r>
          </a:p>
        </p:txBody>
      </p:sp>
      <p:sp>
        <p:nvSpPr>
          <p:cNvPr id="3" name="Subtitle 2"/>
          <p:cNvSpPr>
            <a:spLocks noGrp="1"/>
          </p:cNvSpPr>
          <p:nvPr>
            <p:ph type="subTitle" idx="1"/>
          </p:nvPr>
        </p:nvSpPr>
        <p:spPr>
          <a:xfrm>
            <a:off x="685800" y="4572000"/>
            <a:ext cx="6461760" cy="1503680"/>
          </a:xfrm>
        </p:spPr>
        <p:txBody>
          <a:bodyPr>
            <a:noAutofit/>
          </a:bodyPr>
          <a:lstStyle/>
          <a:p>
            <a:r>
              <a:rPr lang="en-US" sz="2800" dirty="0">
                <a:latin typeface="Times"/>
                <a:cs typeface="Times"/>
              </a:rPr>
              <a:t>Dr Lynette Rentoul</a:t>
            </a:r>
          </a:p>
          <a:p>
            <a:r>
              <a:rPr lang="en-US" sz="2800" dirty="0">
                <a:latin typeface="Times"/>
                <a:cs typeface="Times"/>
              </a:rPr>
              <a:t>Consultant Clinical Psychologist</a:t>
            </a:r>
          </a:p>
          <a:p>
            <a:r>
              <a:rPr lang="en-US" sz="2800" dirty="0">
                <a:latin typeface="Times"/>
                <a:cs typeface="Times"/>
              </a:rPr>
              <a:t>KCCG  Clinical Lead, CAMHS</a:t>
            </a:r>
          </a:p>
        </p:txBody>
      </p:sp>
      <p:sp>
        <p:nvSpPr>
          <p:cNvPr id="4" name="Date Placeholder 3"/>
          <p:cNvSpPr>
            <a:spLocks noGrp="1"/>
          </p:cNvSpPr>
          <p:nvPr>
            <p:ph type="dt" sz="half" idx="10"/>
          </p:nvPr>
        </p:nvSpPr>
        <p:spPr/>
        <p:txBody>
          <a:bodyPr/>
          <a:lstStyle/>
          <a:p>
            <a:fld id="{EF2099D7-9D8D-144D-AB8E-BAE7D364DF75}" type="datetime1">
              <a:rPr lang="en-GB" smtClean="0"/>
              <a:t>19/05/2022</a:t>
            </a:fld>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1</a:t>
            </a:fld>
            <a:endParaRPr lang="en-US" dirty="0"/>
          </a:p>
        </p:txBody>
      </p:sp>
    </p:spTree>
    <p:extLst>
      <p:ext uri="{BB962C8B-B14F-4D97-AF65-F5344CB8AC3E}">
        <p14:creationId xmlns:p14="http://schemas.microsoft.com/office/powerpoint/2010/main" val="2552959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159" y="96220"/>
            <a:ext cx="8058407" cy="644666"/>
          </a:xfrm>
        </p:spPr>
        <p:txBody>
          <a:bodyPr/>
          <a:lstStyle/>
          <a:p>
            <a:r>
              <a:rPr lang="en-US" b="1" dirty="0">
                <a:latin typeface="Times"/>
                <a:cs typeface="Times"/>
              </a:rPr>
              <a:t>What is resilience in children?</a:t>
            </a:r>
          </a:p>
        </p:txBody>
      </p:sp>
      <p:sp>
        <p:nvSpPr>
          <p:cNvPr id="3" name="Content Placeholder 2"/>
          <p:cNvSpPr>
            <a:spLocks noGrp="1"/>
          </p:cNvSpPr>
          <p:nvPr>
            <p:ph idx="1"/>
          </p:nvPr>
        </p:nvSpPr>
        <p:spPr>
          <a:xfrm>
            <a:off x="182808" y="952567"/>
            <a:ext cx="8067112" cy="5722553"/>
          </a:xfrm>
        </p:spPr>
        <p:txBody>
          <a:bodyPr>
            <a:noAutofit/>
          </a:bodyPr>
          <a:lstStyle/>
          <a:p>
            <a:r>
              <a:rPr lang="en-US" sz="2400" b="1" i="1" dirty="0">
                <a:latin typeface="Times"/>
                <a:cs typeface="Times"/>
              </a:rPr>
              <a:t>Resilience is not an inherent characteristic of the child, rather it is something that is embedded in relationships.</a:t>
            </a:r>
          </a:p>
          <a:p>
            <a:r>
              <a:rPr lang="en-US" sz="2400" dirty="0">
                <a:latin typeface="Times"/>
                <a:cs typeface="Times"/>
              </a:rPr>
              <a:t>Capacity to adapt well to adversity, threats and challenges, to problem solve and maintain a sense of hope and optimism.</a:t>
            </a:r>
          </a:p>
          <a:p>
            <a:r>
              <a:rPr lang="en-US" sz="2600" b="1" i="1" dirty="0">
                <a:latin typeface="Times"/>
                <a:cs typeface="Times"/>
              </a:rPr>
              <a:t>Resilience requires wide range of prosocial skills.</a:t>
            </a:r>
          </a:p>
          <a:p>
            <a:r>
              <a:rPr lang="en-US" sz="2400" dirty="0">
                <a:latin typeface="Times"/>
                <a:cs typeface="Times"/>
              </a:rPr>
              <a:t>Resilience reflects the balancing of contradictory forces of challenges (threats) and protective factors (loving and helpful relationships with trusted adults and problem solving skills).</a:t>
            </a:r>
          </a:p>
          <a:p>
            <a:r>
              <a:rPr lang="en-US" sz="2400" dirty="0">
                <a:latin typeface="Times"/>
                <a:cs typeface="Times"/>
              </a:rPr>
              <a:t>Stable and responsive relationships early in life help protect children from the harm of excessive threat (throughout life).</a:t>
            </a:r>
          </a:p>
          <a:p>
            <a:r>
              <a:rPr lang="en-US" sz="2400" dirty="0">
                <a:latin typeface="Times"/>
                <a:cs typeface="Times"/>
              </a:rPr>
              <a:t>Ongoing adversity in early life (toxic stress) makes our bodies more susceptible to the negative impact of stress throughout life (less resilient) –has long-term consequences for health, learning, social relationships and contentment.</a:t>
            </a:r>
          </a:p>
        </p:txBody>
      </p:sp>
      <p:sp>
        <p:nvSpPr>
          <p:cNvPr id="4" name="Date Placeholder 3"/>
          <p:cNvSpPr>
            <a:spLocks noGrp="1"/>
          </p:cNvSpPr>
          <p:nvPr>
            <p:ph type="dt" sz="half" idx="10"/>
          </p:nvPr>
        </p:nvSpPr>
        <p:spPr/>
        <p:txBody>
          <a:bodyPr/>
          <a:lstStyle/>
          <a:p>
            <a:fld id="{B3CDECA8-440E-024C-97EB-958947EA56DB}" type="datetime1">
              <a:rPr lang="en-GB" smtClean="0"/>
              <a:t>19/05/2022</a:t>
            </a:fld>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10</a:t>
            </a:fld>
            <a:endParaRPr lang="en-US"/>
          </a:p>
        </p:txBody>
      </p:sp>
    </p:spTree>
    <p:extLst>
      <p:ext uri="{BB962C8B-B14F-4D97-AF65-F5344CB8AC3E}">
        <p14:creationId xmlns:p14="http://schemas.microsoft.com/office/powerpoint/2010/main" val="4123356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latin typeface="Times"/>
                <a:cs typeface="Times"/>
              </a:rPr>
              <a:t>Resilience is capacity to find balance between protective factors and adversity</a:t>
            </a:r>
          </a:p>
        </p:txBody>
      </p:sp>
      <p:sp>
        <p:nvSpPr>
          <p:cNvPr id="4" name="Date Placeholder 3"/>
          <p:cNvSpPr>
            <a:spLocks noGrp="1"/>
          </p:cNvSpPr>
          <p:nvPr>
            <p:ph type="dt" sz="half" idx="10"/>
          </p:nvPr>
        </p:nvSpPr>
        <p:spPr/>
        <p:txBody>
          <a:bodyPr/>
          <a:lstStyle/>
          <a:p>
            <a:fld id="{B3CDECA8-440E-024C-97EB-958947EA56DB}" type="datetime1">
              <a:rPr lang="en-GB" smtClean="0"/>
              <a:t>19/05/2022</a:t>
            </a:fld>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11</a:t>
            </a:fld>
            <a:endParaRPr lang="en-US"/>
          </a:p>
        </p:txBody>
      </p:sp>
      <p:pic>
        <p:nvPicPr>
          <p:cNvPr id="6" name="Content Placeholder 5" descr="log | Mighy Minds"/>
          <p:cNvPicPr>
            <a:picLocks noGrp="1"/>
          </p:cNvPicPr>
          <p:nvPr>
            <p:ph idx="1"/>
          </p:nvPr>
        </p:nvPicPr>
        <p:blipFill>
          <a:blip r:embed="rId2">
            <a:extLst>
              <a:ext uri="{28A0092B-C50C-407E-A947-70E740481C1C}">
                <a14:useLocalDpi xmlns:a14="http://schemas.microsoft.com/office/drawing/2010/main" val="0"/>
              </a:ext>
            </a:extLst>
          </a:blip>
          <a:srcRect l="8659" r="8659"/>
          <a:stretch>
            <a:fillRect/>
          </a:stretch>
        </p:blipFill>
        <p:spPr bwMode="auto">
          <a:prstGeom prst="rect">
            <a:avLst/>
          </a:prstGeom>
          <a:noFill/>
          <a:ln>
            <a:noFill/>
          </a:ln>
        </p:spPr>
      </p:pic>
    </p:spTree>
    <p:extLst>
      <p:ext uri="{BB962C8B-B14F-4D97-AF65-F5344CB8AC3E}">
        <p14:creationId xmlns:p14="http://schemas.microsoft.com/office/powerpoint/2010/main" val="2113004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01600"/>
            <a:ext cx="8056880" cy="934720"/>
          </a:xfrm>
        </p:spPr>
        <p:txBody>
          <a:bodyPr/>
          <a:lstStyle/>
          <a:p>
            <a:pPr algn="ctr"/>
            <a:r>
              <a:rPr lang="en-US" sz="4400" b="1" dirty="0">
                <a:latin typeface="Times"/>
                <a:cs typeface="Times"/>
              </a:rPr>
              <a:t>Supporting resilience in children</a:t>
            </a:r>
          </a:p>
        </p:txBody>
      </p:sp>
      <p:sp>
        <p:nvSpPr>
          <p:cNvPr id="3" name="Content Placeholder 2"/>
          <p:cNvSpPr>
            <a:spLocks noGrp="1"/>
          </p:cNvSpPr>
          <p:nvPr>
            <p:ph idx="1"/>
          </p:nvPr>
        </p:nvSpPr>
        <p:spPr>
          <a:xfrm>
            <a:off x="345440" y="1148080"/>
            <a:ext cx="7863840" cy="5425440"/>
          </a:xfrm>
        </p:spPr>
        <p:txBody>
          <a:bodyPr>
            <a:noAutofit/>
          </a:bodyPr>
          <a:lstStyle/>
          <a:p>
            <a:pPr marL="114300" indent="0">
              <a:buNone/>
            </a:pPr>
            <a:r>
              <a:rPr lang="en-US" sz="2700" b="1" i="1" dirty="0">
                <a:latin typeface="Times"/>
                <a:cs typeface="Times"/>
              </a:rPr>
              <a:t>“The single most common factor for children who develop resilience is at least one stable and committed relationship with a supportive parent, caregiver, or other adult. These relationships provide the personalized responsiveness, scaffolding, and protection that buffer children from developmental disruption. They also build key capacities –such as the ability to plan, monitor, and regulate feelings and behaviour –that enable children to respond adaptively to adversity and thrive. This combination of supportive relationships, adaptive skill-building and positive experiences is the foundation of resilience”. </a:t>
            </a:r>
            <a:r>
              <a:rPr lang="en-US" sz="2700" dirty="0">
                <a:latin typeface="Times"/>
                <a:cs typeface="Times"/>
              </a:rPr>
              <a:t>(Harvard Child Development Centre)</a:t>
            </a:r>
            <a:endParaRPr lang="en-US" sz="2700" b="1" i="1" dirty="0">
              <a:latin typeface="Times"/>
              <a:cs typeface="Times"/>
            </a:endParaRPr>
          </a:p>
        </p:txBody>
      </p:sp>
      <p:sp>
        <p:nvSpPr>
          <p:cNvPr id="4" name="Date Placeholder 3"/>
          <p:cNvSpPr>
            <a:spLocks noGrp="1"/>
          </p:cNvSpPr>
          <p:nvPr>
            <p:ph type="dt" sz="half" idx="10"/>
          </p:nvPr>
        </p:nvSpPr>
        <p:spPr/>
        <p:txBody>
          <a:bodyPr/>
          <a:lstStyle/>
          <a:p>
            <a:fld id="{B3CDECA8-440E-024C-97EB-958947EA56DB}" type="datetime1">
              <a:rPr lang="en-GB" smtClean="0"/>
              <a:t>19/05/2022</a:t>
            </a:fld>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12</a:t>
            </a:fld>
            <a:endParaRPr lang="en-US"/>
          </a:p>
        </p:txBody>
      </p:sp>
    </p:spTree>
    <p:extLst>
      <p:ext uri="{BB962C8B-B14F-4D97-AF65-F5344CB8AC3E}">
        <p14:creationId xmlns:p14="http://schemas.microsoft.com/office/powerpoint/2010/main" val="1606714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240" y="162560"/>
            <a:ext cx="8178800" cy="701040"/>
          </a:xfrm>
        </p:spPr>
        <p:txBody>
          <a:bodyPr/>
          <a:lstStyle/>
          <a:p>
            <a:pPr algn="ctr"/>
            <a:r>
              <a:rPr lang="en-US" sz="4000" b="1" dirty="0">
                <a:latin typeface="Times"/>
                <a:cs typeface="Times"/>
              </a:rPr>
              <a:t>What resilient children are able to do</a:t>
            </a:r>
          </a:p>
        </p:txBody>
      </p:sp>
      <p:sp>
        <p:nvSpPr>
          <p:cNvPr id="3" name="Content Placeholder 2"/>
          <p:cNvSpPr>
            <a:spLocks noGrp="1"/>
          </p:cNvSpPr>
          <p:nvPr>
            <p:ph idx="1"/>
          </p:nvPr>
        </p:nvSpPr>
        <p:spPr>
          <a:xfrm>
            <a:off x="142240" y="985520"/>
            <a:ext cx="8178800" cy="5648960"/>
          </a:xfrm>
        </p:spPr>
        <p:txBody>
          <a:bodyPr>
            <a:noAutofit/>
          </a:bodyPr>
          <a:lstStyle/>
          <a:p>
            <a:r>
              <a:rPr lang="en-US" sz="2400" dirty="0">
                <a:latin typeface="Times"/>
                <a:cs typeface="Times"/>
              </a:rPr>
              <a:t>Describe and regulate their emotions</a:t>
            </a:r>
          </a:p>
          <a:p>
            <a:r>
              <a:rPr lang="en-US" sz="2400" dirty="0">
                <a:latin typeface="Times"/>
                <a:cs typeface="Times"/>
              </a:rPr>
              <a:t>Manage challenges, frustrations, and disappointments</a:t>
            </a:r>
          </a:p>
          <a:p>
            <a:r>
              <a:rPr lang="en-US" sz="2400" dirty="0">
                <a:latin typeface="Times"/>
                <a:cs typeface="Times"/>
              </a:rPr>
              <a:t>Be persistent, especially in the face of obstacles</a:t>
            </a:r>
          </a:p>
          <a:p>
            <a:r>
              <a:rPr lang="en-US" sz="2400" dirty="0">
                <a:latin typeface="Times"/>
                <a:cs typeface="Times"/>
              </a:rPr>
              <a:t>Meet challenges of learning, playing and relationships</a:t>
            </a:r>
          </a:p>
          <a:p>
            <a:r>
              <a:rPr lang="en-US" sz="2400" dirty="0">
                <a:latin typeface="Times"/>
                <a:cs typeface="Times"/>
              </a:rPr>
              <a:t>Problem-solve and take actions to deal with challenges</a:t>
            </a:r>
          </a:p>
          <a:p>
            <a:r>
              <a:rPr lang="en-US" sz="2400" dirty="0">
                <a:latin typeface="Times"/>
                <a:cs typeface="Times"/>
              </a:rPr>
              <a:t>Seek help and support from trusted adults when needed</a:t>
            </a:r>
          </a:p>
          <a:p>
            <a:r>
              <a:rPr lang="en-US" sz="2400" dirty="0">
                <a:latin typeface="Times"/>
                <a:cs typeface="Times"/>
              </a:rPr>
              <a:t>Know when to stop, rest, and replenish resources</a:t>
            </a:r>
          </a:p>
          <a:p>
            <a:r>
              <a:rPr lang="en-US" sz="2400" dirty="0">
                <a:latin typeface="Times"/>
                <a:cs typeface="Times"/>
              </a:rPr>
              <a:t>Have a sense of independence, self-efficacy and worth</a:t>
            </a:r>
          </a:p>
          <a:p>
            <a:r>
              <a:rPr lang="en-US" sz="2400" dirty="0">
                <a:latin typeface="Times"/>
                <a:cs typeface="Times"/>
              </a:rPr>
              <a:t>Form and enjoy positive relationships</a:t>
            </a:r>
          </a:p>
          <a:p>
            <a:r>
              <a:rPr lang="en-US" sz="2400" dirty="0">
                <a:latin typeface="Times"/>
                <a:cs typeface="Times"/>
              </a:rPr>
              <a:t>Have sense of purpose and goals</a:t>
            </a:r>
          </a:p>
          <a:p>
            <a:r>
              <a:rPr lang="en-US" sz="2400" dirty="0">
                <a:latin typeface="Times"/>
                <a:cs typeface="Times"/>
              </a:rPr>
              <a:t>Be hopeful &amp; optimistic (belief ‘things will turn out alright’)</a:t>
            </a:r>
          </a:p>
          <a:p>
            <a:r>
              <a:rPr lang="en-US" sz="2400" dirty="0">
                <a:latin typeface="Times"/>
                <a:cs typeface="Times"/>
              </a:rPr>
              <a:t>Feel gratitude about the good things in life and supportive relationships; prioritise truth in trusting relationships </a:t>
            </a:r>
          </a:p>
        </p:txBody>
      </p:sp>
      <p:sp>
        <p:nvSpPr>
          <p:cNvPr id="4" name="Date Placeholder 3"/>
          <p:cNvSpPr>
            <a:spLocks noGrp="1"/>
          </p:cNvSpPr>
          <p:nvPr>
            <p:ph type="dt" sz="half" idx="10"/>
          </p:nvPr>
        </p:nvSpPr>
        <p:spPr/>
        <p:txBody>
          <a:bodyPr/>
          <a:lstStyle/>
          <a:p>
            <a:fld id="{B3CDECA8-440E-024C-97EB-958947EA56DB}" type="datetime1">
              <a:rPr lang="en-GB" smtClean="0"/>
              <a:t>19/05/2022</a:t>
            </a:fld>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13</a:t>
            </a:fld>
            <a:endParaRPr lang="en-US"/>
          </a:p>
        </p:txBody>
      </p:sp>
    </p:spTree>
    <p:extLst>
      <p:ext uri="{BB962C8B-B14F-4D97-AF65-F5344CB8AC3E}">
        <p14:creationId xmlns:p14="http://schemas.microsoft.com/office/powerpoint/2010/main" val="3871906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 y="111760"/>
            <a:ext cx="8148320" cy="589280"/>
          </a:xfrm>
        </p:spPr>
        <p:txBody>
          <a:bodyPr/>
          <a:lstStyle/>
          <a:p>
            <a:pPr algn="ctr"/>
            <a:r>
              <a:rPr lang="en-US" sz="4400" b="1" dirty="0">
                <a:latin typeface="Times"/>
                <a:cs typeface="Times"/>
              </a:rPr>
              <a:t>Factors that support resilience</a:t>
            </a:r>
          </a:p>
        </p:txBody>
      </p:sp>
      <p:sp>
        <p:nvSpPr>
          <p:cNvPr id="3" name="Content Placeholder 2"/>
          <p:cNvSpPr>
            <a:spLocks noGrp="1"/>
          </p:cNvSpPr>
          <p:nvPr>
            <p:ph idx="1"/>
          </p:nvPr>
        </p:nvSpPr>
        <p:spPr>
          <a:xfrm>
            <a:off x="264160" y="853440"/>
            <a:ext cx="7955280" cy="5842000"/>
          </a:xfrm>
        </p:spPr>
        <p:txBody>
          <a:bodyPr>
            <a:noAutofit/>
          </a:bodyPr>
          <a:lstStyle/>
          <a:p>
            <a:r>
              <a:rPr lang="en-US" sz="2400" dirty="0">
                <a:latin typeface="Times"/>
                <a:cs typeface="Times"/>
              </a:rPr>
              <a:t>Supportive &amp; loving relationships/ connections with parents and trusted emotionally available adults; enjoy friendships.</a:t>
            </a:r>
          </a:p>
          <a:p>
            <a:r>
              <a:rPr lang="en-US" sz="2400" dirty="0">
                <a:latin typeface="Times"/>
                <a:cs typeface="Times"/>
              </a:rPr>
              <a:t>Ability to trust helpful adults and seek help when needed</a:t>
            </a:r>
          </a:p>
          <a:p>
            <a:r>
              <a:rPr lang="en-US" sz="2400" dirty="0">
                <a:latin typeface="Times"/>
                <a:cs typeface="Times"/>
              </a:rPr>
              <a:t>Secure base; stable and safe environments (reduces stress).</a:t>
            </a:r>
          </a:p>
          <a:p>
            <a:r>
              <a:rPr lang="en-US" sz="2400" dirty="0">
                <a:latin typeface="Times"/>
                <a:cs typeface="Times"/>
              </a:rPr>
              <a:t>A sense of self-efficacy and control and coping, problem solving and life skills; can manage challenges &amp; frustrations</a:t>
            </a:r>
          </a:p>
          <a:p>
            <a:r>
              <a:rPr lang="en-US" sz="2400" dirty="0">
                <a:latin typeface="Times"/>
                <a:cs typeface="Times"/>
              </a:rPr>
              <a:t>Opportunities to strengthen adaptive skills; persistence </a:t>
            </a:r>
          </a:p>
          <a:p>
            <a:r>
              <a:rPr lang="en-US" sz="2400" dirty="0">
                <a:latin typeface="Times"/>
                <a:cs typeface="Times"/>
              </a:rPr>
              <a:t>Recognizing and regulating emotions; know when to rest.</a:t>
            </a:r>
          </a:p>
          <a:p>
            <a:r>
              <a:rPr lang="en-US" sz="2400" dirty="0">
                <a:latin typeface="Times"/>
                <a:cs typeface="Times"/>
              </a:rPr>
              <a:t>Ability to ‘have a go’ (even if this risks getting it wrong)</a:t>
            </a:r>
          </a:p>
          <a:p>
            <a:r>
              <a:rPr lang="en-US" sz="2400" dirty="0">
                <a:latin typeface="Times"/>
                <a:cs typeface="Times"/>
              </a:rPr>
              <a:t>Embracing new experiences in flexible ways</a:t>
            </a:r>
          </a:p>
          <a:p>
            <a:r>
              <a:rPr lang="en-US" sz="2400" dirty="0">
                <a:latin typeface="Times"/>
                <a:cs typeface="Times"/>
              </a:rPr>
              <a:t>Hopeful and optimistic outlook; sense of purpose &amp; worth</a:t>
            </a:r>
          </a:p>
          <a:p>
            <a:r>
              <a:rPr lang="en-US" sz="2400" dirty="0">
                <a:latin typeface="Times"/>
                <a:cs typeface="Times"/>
              </a:rPr>
              <a:t>Positive experiences, </a:t>
            </a:r>
            <a:r>
              <a:rPr lang="en-US" sz="2400" b="1" i="1" dirty="0">
                <a:latin typeface="Times"/>
                <a:cs typeface="Times"/>
              </a:rPr>
              <a:t>access to adults who model resilient skills (calm, flexible and problem-solving approach)</a:t>
            </a:r>
          </a:p>
          <a:p>
            <a:r>
              <a:rPr lang="en-US" sz="2400" dirty="0">
                <a:latin typeface="Times"/>
                <a:cs typeface="Times"/>
              </a:rPr>
              <a:t>See wonder in the natural world and enjoy being outdoors</a:t>
            </a:r>
          </a:p>
        </p:txBody>
      </p:sp>
      <p:sp>
        <p:nvSpPr>
          <p:cNvPr id="4" name="Date Placeholder 3"/>
          <p:cNvSpPr>
            <a:spLocks noGrp="1"/>
          </p:cNvSpPr>
          <p:nvPr>
            <p:ph type="dt" sz="half" idx="10"/>
          </p:nvPr>
        </p:nvSpPr>
        <p:spPr/>
        <p:txBody>
          <a:bodyPr/>
          <a:lstStyle/>
          <a:p>
            <a:fld id="{B3CDECA8-440E-024C-97EB-958947EA56DB}" type="datetime1">
              <a:rPr lang="en-GB" smtClean="0"/>
              <a:t>19/05/2022</a:t>
            </a:fld>
            <a:endParaRPr lang="en-US" dirty="0"/>
          </a:p>
        </p:txBody>
      </p:sp>
      <p:sp>
        <p:nvSpPr>
          <p:cNvPr id="5" name="Slide Number Placeholder 4"/>
          <p:cNvSpPr>
            <a:spLocks noGrp="1"/>
          </p:cNvSpPr>
          <p:nvPr>
            <p:ph type="sldNum" sz="quarter" idx="12"/>
          </p:nvPr>
        </p:nvSpPr>
        <p:spPr/>
        <p:txBody>
          <a:bodyPr/>
          <a:lstStyle/>
          <a:p>
            <a:fld id="{6E2D2B3B-882E-40F3-A32F-6DD516915044}" type="slidenum">
              <a:rPr lang="en-US" smtClean="0"/>
              <a:pPr/>
              <a:t>14</a:t>
            </a:fld>
            <a:endParaRPr lang="en-US"/>
          </a:p>
        </p:txBody>
      </p:sp>
    </p:spTree>
    <p:extLst>
      <p:ext uri="{BB962C8B-B14F-4D97-AF65-F5344CB8AC3E}">
        <p14:creationId xmlns:p14="http://schemas.microsoft.com/office/powerpoint/2010/main" val="41057810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 y="111760"/>
            <a:ext cx="8056880" cy="690880"/>
          </a:xfrm>
        </p:spPr>
        <p:txBody>
          <a:bodyPr/>
          <a:lstStyle/>
          <a:p>
            <a:pPr algn="ctr"/>
            <a:r>
              <a:rPr lang="en-US" sz="3200" b="1" dirty="0">
                <a:latin typeface="Times"/>
                <a:cs typeface="Times"/>
              </a:rPr>
              <a:t>Adversities: risk factors that threaten resilience</a:t>
            </a:r>
          </a:p>
        </p:txBody>
      </p:sp>
      <p:sp>
        <p:nvSpPr>
          <p:cNvPr id="3" name="Content Placeholder 2"/>
          <p:cNvSpPr>
            <a:spLocks noGrp="1"/>
          </p:cNvSpPr>
          <p:nvPr>
            <p:ph idx="1"/>
          </p:nvPr>
        </p:nvSpPr>
        <p:spPr>
          <a:xfrm>
            <a:off x="182880" y="802641"/>
            <a:ext cx="8056880" cy="5852160"/>
          </a:xfrm>
        </p:spPr>
        <p:txBody>
          <a:bodyPr>
            <a:noAutofit/>
          </a:bodyPr>
          <a:lstStyle/>
          <a:p>
            <a:pPr marL="114300" indent="0">
              <a:buNone/>
            </a:pPr>
            <a:r>
              <a:rPr lang="en-US" sz="2300" b="1" dirty="0">
                <a:latin typeface="Times"/>
                <a:cs typeface="Times"/>
              </a:rPr>
              <a:t>Challenges that threaten to overwhelm child (for example):</a:t>
            </a:r>
          </a:p>
          <a:p>
            <a:pPr lvl="2"/>
            <a:r>
              <a:rPr lang="en-US" sz="2200" dirty="0">
                <a:latin typeface="Times"/>
                <a:cs typeface="Times"/>
              </a:rPr>
              <a:t>Bullying;  exam pressures; isolation and lack of connection</a:t>
            </a:r>
          </a:p>
          <a:p>
            <a:pPr lvl="2"/>
            <a:r>
              <a:rPr lang="en-US" sz="2200" dirty="0">
                <a:latin typeface="Times"/>
                <a:cs typeface="Times"/>
              </a:rPr>
              <a:t>health threats to child or family members</a:t>
            </a:r>
          </a:p>
          <a:p>
            <a:pPr lvl="2"/>
            <a:r>
              <a:rPr lang="en-US" sz="2200" dirty="0">
                <a:latin typeface="Times"/>
                <a:cs typeface="Times"/>
              </a:rPr>
              <a:t>environmental disasters;  threats to public health</a:t>
            </a:r>
          </a:p>
          <a:p>
            <a:pPr marL="114300" indent="0">
              <a:buNone/>
            </a:pPr>
            <a:r>
              <a:rPr lang="en-US" sz="2300" b="1" dirty="0">
                <a:latin typeface="Times"/>
                <a:cs typeface="Times"/>
              </a:rPr>
              <a:t>Adverse life experiences (for example): </a:t>
            </a:r>
          </a:p>
          <a:p>
            <a:pPr lvl="2"/>
            <a:r>
              <a:rPr lang="en-US" sz="2200" dirty="0">
                <a:latin typeface="Times"/>
                <a:cs typeface="Times"/>
              </a:rPr>
              <a:t>physical, sexual and emotional harm to children</a:t>
            </a:r>
          </a:p>
          <a:p>
            <a:pPr lvl="2"/>
            <a:r>
              <a:rPr lang="en-US" sz="2200" dirty="0">
                <a:latin typeface="Times"/>
                <a:cs typeface="Times"/>
              </a:rPr>
              <a:t>parental conflict and domestic violence</a:t>
            </a:r>
          </a:p>
          <a:p>
            <a:pPr lvl="2"/>
            <a:r>
              <a:rPr lang="en-US" sz="2200" dirty="0">
                <a:latin typeface="Times"/>
                <a:cs typeface="Times"/>
              </a:rPr>
              <a:t>parental drug and alcohol misuse or mental health problems</a:t>
            </a:r>
          </a:p>
          <a:p>
            <a:pPr lvl="2"/>
            <a:r>
              <a:rPr lang="en-US" sz="2200" dirty="0">
                <a:latin typeface="Times"/>
                <a:cs typeface="Times"/>
              </a:rPr>
              <a:t>marked poverty and deprivation</a:t>
            </a:r>
          </a:p>
          <a:p>
            <a:pPr lvl="2"/>
            <a:r>
              <a:rPr lang="en-US" sz="2200" dirty="0">
                <a:latin typeface="Times"/>
                <a:cs typeface="Times"/>
              </a:rPr>
              <a:t>Bereavement; parental separation;  Trauma</a:t>
            </a:r>
          </a:p>
          <a:p>
            <a:pPr marL="777240" lvl="2" indent="0">
              <a:buNone/>
            </a:pPr>
            <a:r>
              <a:rPr lang="en-US" sz="2100" b="1" dirty="0">
                <a:latin typeface="Times"/>
                <a:cs typeface="Times"/>
              </a:rPr>
              <a:t>ACES research (part of TIS approach in Cornwall schools)</a:t>
            </a:r>
          </a:p>
          <a:p>
            <a:pPr lvl="2"/>
            <a:r>
              <a:rPr lang="en-US" sz="2100" dirty="0">
                <a:latin typeface="Times"/>
                <a:cs typeface="Times"/>
              </a:rPr>
              <a:t>With 3 ACES 3x as likely to experience academic failure; 5x attendance problems; 6x behaviour and relationship problems.</a:t>
            </a:r>
          </a:p>
          <a:p>
            <a:pPr lvl="2"/>
            <a:r>
              <a:rPr lang="en-US" sz="2100" dirty="0">
                <a:latin typeface="Times"/>
                <a:cs typeface="Times"/>
              </a:rPr>
              <a:t>With 4 ACES 50% children had learning problems, and were 32 times more likely to have relationship/behavioural problems</a:t>
            </a:r>
          </a:p>
        </p:txBody>
      </p:sp>
      <p:sp>
        <p:nvSpPr>
          <p:cNvPr id="4" name="Date Placeholder 3"/>
          <p:cNvSpPr>
            <a:spLocks noGrp="1"/>
          </p:cNvSpPr>
          <p:nvPr>
            <p:ph type="dt" sz="half" idx="10"/>
          </p:nvPr>
        </p:nvSpPr>
        <p:spPr/>
        <p:txBody>
          <a:bodyPr/>
          <a:lstStyle/>
          <a:p>
            <a:fld id="{B3CDECA8-440E-024C-97EB-958947EA56DB}" type="datetime1">
              <a:rPr lang="en-GB" smtClean="0"/>
              <a:t>19/05/2022</a:t>
            </a:fld>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15</a:t>
            </a:fld>
            <a:endParaRPr lang="en-US"/>
          </a:p>
        </p:txBody>
      </p:sp>
    </p:spTree>
    <p:extLst>
      <p:ext uri="{BB962C8B-B14F-4D97-AF65-F5344CB8AC3E}">
        <p14:creationId xmlns:p14="http://schemas.microsoft.com/office/powerpoint/2010/main" val="29280806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520" y="121920"/>
            <a:ext cx="7934960" cy="782320"/>
          </a:xfrm>
        </p:spPr>
        <p:txBody>
          <a:bodyPr/>
          <a:lstStyle/>
          <a:p>
            <a:pPr algn="ctr"/>
            <a:r>
              <a:rPr lang="en-US" b="1" dirty="0">
                <a:latin typeface="Times"/>
                <a:cs typeface="Times"/>
              </a:rPr>
              <a:t>Building resilience in children</a:t>
            </a:r>
          </a:p>
        </p:txBody>
      </p:sp>
      <p:sp>
        <p:nvSpPr>
          <p:cNvPr id="3" name="Content Placeholder 2"/>
          <p:cNvSpPr>
            <a:spLocks noGrp="1"/>
          </p:cNvSpPr>
          <p:nvPr>
            <p:ph idx="1"/>
          </p:nvPr>
        </p:nvSpPr>
        <p:spPr>
          <a:xfrm>
            <a:off x="223520" y="904240"/>
            <a:ext cx="8097520" cy="5750560"/>
          </a:xfrm>
        </p:spPr>
        <p:txBody>
          <a:bodyPr>
            <a:noAutofit/>
          </a:bodyPr>
          <a:lstStyle/>
          <a:p>
            <a:r>
              <a:rPr lang="en-US" dirty="0">
                <a:latin typeface="Times"/>
                <a:cs typeface="Times"/>
              </a:rPr>
              <a:t>Build strong social and emotional connections and attunement</a:t>
            </a:r>
          </a:p>
          <a:p>
            <a:r>
              <a:rPr lang="en-US" dirty="0">
                <a:latin typeface="Times"/>
                <a:cs typeface="Times"/>
              </a:rPr>
              <a:t>Develop facilitating relationships to support children’s problem solving, flexibility and sense of self-efficacy</a:t>
            </a:r>
          </a:p>
          <a:p>
            <a:r>
              <a:rPr lang="en-US" b="1" i="1" dirty="0">
                <a:latin typeface="Times"/>
                <a:cs typeface="Times"/>
              </a:rPr>
              <a:t>‘Connect before you correct’ </a:t>
            </a:r>
            <a:r>
              <a:rPr lang="en-US" dirty="0">
                <a:latin typeface="Times"/>
                <a:cs typeface="Times"/>
              </a:rPr>
              <a:t>(Dan Hughes)</a:t>
            </a:r>
          </a:p>
          <a:p>
            <a:r>
              <a:rPr lang="en-US" dirty="0">
                <a:latin typeface="Times"/>
                <a:cs typeface="Times"/>
              </a:rPr>
              <a:t>Help children identify, describe and regulate their emotions</a:t>
            </a:r>
          </a:p>
          <a:p>
            <a:r>
              <a:rPr lang="en-US" dirty="0">
                <a:latin typeface="Times"/>
                <a:cs typeface="Times"/>
              </a:rPr>
              <a:t>Enjoy process of learning and discovery, rather than focus on answers – making errors is part of learning</a:t>
            </a:r>
          </a:p>
          <a:p>
            <a:r>
              <a:rPr lang="en-US" dirty="0">
                <a:latin typeface="Times"/>
                <a:cs typeface="Times"/>
              </a:rPr>
              <a:t>Support growing independence, self-efficacy and problem solving</a:t>
            </a:r>
          </a:p>
          <a:p>
            <a:r>
              <a:rPr lang="en-US" dirty="0">
                <a:latin typeface="Times"/>
                <a:cs typeface="Times"/>
              </a:rPr>
              <a:t>Build children’s confidence by taking on </a:t>
            </a:r>
            <a:r>
              <a:rPr lang="en-US" b="1" i="1" dirty="0">
                <a:latin typeface="Times"/>
                <a:cs typeface="Times"/>
              </a:rPr>
              <a:t>manageable challenges</a:t>
            </a:r>
          </a:p>
          <a:p>
            <a:r>
              <a:rPr lang="en-US" dirty="0">
                <a:latin typeface="Times"/>
                <a:cs typeface="Times"/>
              </a:rPr>
              <a:t>Promote optimism, playfulness; seeing the bright side of things</a:t>
            </a:r>
          </a:p>
          <a:p>
            <a:r>
              <a:rPr lang="en-US" dirty="0">
                <a:latin typeface="Times"/>
                <a:cs typeface="Times"/>
              </a:rPr>
              <a:t>Promote and demonstrate coping skills. Give children ideas</a:t>
            </a:r>
          </a:p>
          <a:p>
            <a:r>
              <a:rPr lang="en-US" dirty="0">
                <a:latin typeface="Times"/>
                <a:cs typeface="Times"/>
              </a:rPr>
              <a:t>Help children face frustration, disappointment and the need to delay gratification when required to do so</a:t>
            </a:r>
          </a:p>
          <a:p>
            <a:r>
              <a:rPr lang="en-US" dirty="0">
                <a:latin typeface="Times"/>
                <a:cs typeface="Times"/>
              </a:rPr>
              <a:t>Make sure children get enough sleep, outdoor exercise and opportunities to connect with the outside world</a:t>
            </a:r>
          </a:p>
        </p:txBody>
      </p:sp>
      <p:sp>
        <p:nvSpPr>
          <p:cNvPr id="4" name="Date Placeholder 3"/>
          <p:cNvSpPr>
            <a:spLocks noGrp="1"/>
          </p:cNvSpPr>
          <p:nvPr>
            <p:ph type="dt" sz="half" idx="10"/>
          </p:nvPr>
        </p:nvSpPr>
        <p:spPr/>
        <p:txBody>
          <a:bodyPr/>
          <a:lstStyle/>
          <a:p>
            <a:fld id="{B3CDECA8-440E-024C-97EB-958947EA56DB}" type="datetime1">
              <a:rPr lang="en-GB" smtClean="0"/>
              <a:t>19/05/2022</a:t>
            </a:fld>
            <a:endParaRPr lang="en-US" dirty="0"/>
          </a:p>
        </p:txBody>
      </p:sp>
      <p:sp>
        <p:nvSpPr>
          <p:cNvPr id="5" name="Slide Number Placeholder 4"/>
          <p:cNvSpPr>
            <a:spLocks noGrp="1"/>
          </p:cNvSpPr>
          <p:nvPr>
            <p:ph type="sldNum" sz="quarter" idx="12"/>
          </p:nvPr>
        </p:nvSpPr>
        <p:spPr/>
        <p:txBody>
          <a:bodyPr/>
          <a:lstStyle/>
          <a:p>
            <a:fld id="{6E2D2B3B-882E-40F3-A32F-6DD516915044}" type="slidenum">
              <a:rPr lang="en-US" smtClean="0"/>
              <a:pPr/>
              <a:t>16</a:t>
            </a:fld>
            <a:endParaRPr lang="en-US"/>
          </a:p>
        </p:txBody>
      </p:sp>
    </p:spTree>
    <p:extLst>
      <p:ext uri="{BB962C8B-B14F-4D97-AF65-F5344CB8AC3E}">
        <p14:creationId xmlns:p14="http://schemas.microsoft.com/office/powerpoint/2010/main" val="4186851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 y="142240"/>
            <a:ext cx="7752080" cy="558800"/>
          </a:xfrm>
        </p:spPr>
        <p:txBody>
          <a:bodyPr/>
          <a:lstStyle/>
          <a:p>
            <a:pPr algn="ctr"/>
            <a:r>
              <a:rPr lang="en-US" sz="3200" b="1" dirty="0">
                <a:latin typeface="Times"/>
                <a:cs typeface="Times"/>
              </a:rPr>
              <a:t>Impact of poorly developed prosocial skills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2241204"/>
              </p:ext>
            </p:extLst>
          </p:nvPr>
        </p:nvGraphicFramePr>
        <p:xfrm>
          <a:off x="182880" y="711200"/>
          <a:ext cx="8087360" cy="6050280"/>
        </p:xfrm>
        <a:graphic>
          <a:graphicData uri="http://schemas.openxmlformats.org/drawingml/2006/table">
            <a:tbl>
              <a:tblPr firstRow="1" bandRow="1">
                <a:tableStyleId>{5C22544A-7EE6-4342-B048-85BDC9FD1C3A}</a:tableStyleId>
              </a:tblPr>
              <a:tblGrid>
                <a:gridCol w="1670315">
                  <a:extLst>
                    <a:ext uri="{9D8B030D-6E8A-4147-A177-3AD203B41FA5}">
                      <a16:colId xmlns:a16="http://schemas.microsoft.com/office/drawing/2014/main" val="20000"/>
                    </a:ext>
                  </a:extLst>
                </a:gridCol>
                <a:gridCol w="6417045">
                  <a:extLst>
                    <a:ext uri="{9D8B030D-6E8A-4147-A177-3AD203B41FA5}">
                      <a16:colId xmlns:a16="http://schemas.microsoft.com/office/drawing/2014/main" val="20001"/>
                    </a:ext>
                  </a:extLst>
                </a:gridCol>
              </a:tblGrid>
              <a:tr h="617508">
                <a:tc>
                  <a:txBody>
                    <a:bodyPr/>
                    <a:lstStyle/>
                    <a:p>
                      <a:r>
                        <a:rPr lang="en-US" sz="1800" dirty="0">
                          <a:latin typeface="Times"/>
                          <a:cs typeface="Times"/>
                        </a:rPr>
                        <a:t>Realm of development</a:t>
                      </a:r>
                    </a:p>
                  </a:txBody>
                  <a:tcPr/>
                </a:tc>
                <a:tc>
                  <a:txBody>
                    <a:bodyPr/>
                    <a:lstStyle/>
                    <a:p>
                      <a:r>
                        <a:rPr lang="en-US" sz="2000" dirty="0">
                          <a:latin typeface="Times"/>
                          <a:cs typeface="Times"/>
                        </a:rPr>
                        <a:t>Impact of compromised</a:t>
                      </a:r>
                      <a:r>
                        <a:rPr lang="en-US" sz="2000" baseline="0" dirty="0">
                          <a:latin typeface="Times"/>
                          <a:cs typeface="Times"/>
                        </a:rPr>
                        <a:t> development</a:t>
                      </a:r>
                      <a:endParaRPr lang="en-US" sz="2000" dirty="0">
                        <a:latin typeface="Times"/>
                        <a:cs typeface="Times"/>
                      </a:endParaRPr>
                    </a:p>
                  </a:txBody>
                  <a:tcPr/>
                </a:tc>
                <a:extLst>
                  <a:ext uri="{0D108BD9-81ED-4DB2-BD59-A6C34878D82A}">
                    <a16:rowId xmlns:a16="http://schemas.microsoft.com/office/drawing/2014/main" val="10000"/>
                  </a:ext>
                </a:extLst>
              </a:tr>
              <a:tr h="1764308">
                <a:tc>
                  <a:txBody>
                    <a:bodyPr/>
                    <a:lstStyle/>
                    <a:p>
                      <a:r>
                        <a:rPr lang="en-US" sz="2000" b="1" dirty="0">
                          <a:latin typeface="Times"/>
                          <a:cs typeface="Times"/>
                        </a:rPr>
                        <a:t>Emotional development</a:t>
                      </a:r>
                    </a:p>
                  </a:txBody>
                  <a:tcPr/>
                </a:tc>
                <a:tc>
                  <a:txBody>
                    <a:bodyPr/>
                    <a:lstStyle/>
                    <a:p>
                      <a:pPr marL="285750" indent="-285750">
                        <a:buFont typeface="Arial"/>
                        <a:buChar char="•"/>
                      </a:pPr>
                      <a:r>
                        <a:rPr lang="en-US" sz="1900" dirty="0">
                          <a:latin typeface="Times"/>
                          <a:cs typeface="Times"/>
                        </a:rPr>
                        <a:t>Poor emotion identification and regulation</a:t>
                      </a:r>
                    </a:p>
                    <a:p>
                      <a:pPr marL="285750" indent="-285750">
                        <a:buFont typeface="Arial"/>
                        <a:buChar char="•"/>
                      </a:pPr>
                      <a:r>
                        <a:rPr lang="en-US" sz="1900" dirty="0">
                          <a:latin typeface="Times"/>
                          <a:cs typeface="Times"/>
                        </a:rPr>
                        <a:t>Frequent dysregulated and distressed states</a:t>
                      </a:r>
                    </a:p>
                    <a:p>
                      <a:pPr marL="285750" indent="-285750">
                        <a:buFont typeface="Arial"/>
                        <a:buChar char="•"/>
                      </a:pPr>
                      <a:r>
                        <a:rPr lang="en-US" sz="1900" dirty="0">
                          <a:latin typeface="Times"/>
                          <a:cs typeface="Times"/>
                        </a:rPr>
                        <a:t>Difficulty in managing disappointment and frustration</a:t>
                      </a:r>
                    </a:p>
                    <a:p>
                      <a:pPr marL="285750" indent="-285750">
                        <a:buFont typeface="Arial"/>
                        <a:buChar char="•"/>
                      </a:pPr>
                      <a:r>
                        <a:rPr lang="en-US" sz="1900" dirty="0">
                          <a:latin typeface="Times"/>
                          <a:cs typeface="Times"/>
                        </a:rPr>
                        <a:t>Experiencing high levels of negative emotions (that threaten emotional wellbeing and mental health)</a:t>
                      </a:r>
                    </a:p>
                    <a:p>
                      <a:pPr marL="285750" indent="-285750">
                        <a:buFont typeface="Arial"/>
                        <a:buChar char="•"/>
                      </a:pPr>
                      <a:r>
                        <a:rPr lang="en-US" sz="1900" baseline="0" dirty="0">
                          <a:latin typeface="Times"/>
                          <a:cs typeface="Times"/>
                        </a:rPr>
                        <a:t>Readily overwhelmed by hurdles and challenges</a:t>
                      </a:r>
                      <a:endParaRPr lang="en-US" sz="1900" dirty="0">
                        <a:latin typeface="Times"/>
                        <a:cs typeface="Times"/>
                      </a:endParaRPr>
                    </a:p>
                  </a:txBody>
                  <a:tcPr/>
                </a:tc>
                <a:extLst>
                  <a:ext uri="{0D108BD9-81ED-4DB2-BD59-A6C34878D82A}">
                    <a16:rowId xmlns:a16="http://schemas.microsoft.com/office/drawing/2014/main" val="10001"/>
                  </a:ext>
                </a:extLst>
              </a:tr>
              <a:tr h="2043657">
                <a:tc>
                  <a:txBody>
                    <a:bodyPr/>
                    <a:lstStyle/>
                    <a:p>
                      <a:r>
                        <a:rPr lang="en-US" sz="2000" b="1" dirty="0">
                          <a:latin typeface="Times"/>
                          <a:cs typeface="Times"/>
                        </a:rPr>
                        <a:t>Social development</a:t>
                      </a:r>
                    </a:p>
                  </a:txBody>
                  <a:tcPr/>
                </a:tc>
                <a:tc>
                  <a:txBody>
                    <a:bodyPr/>
                    <a:lstStyle/>
                    <a:p>
                      <a:pPr marL="285750" indent="-285750">
                        <a:buFont typeface="Arial"/>
                        <a:buChar char="•"/>
                      </a:pPr>
                      <a:r>
                        <a:rPr lang="en-US" sz="1900" dirty="0">
                          <a:latin typeface="Times"/>
                          <a:cs typeface="Times"/>
                        </a:rPr>
                        <a:t>Insecure attachments (avoidant or ambivalent)</a:t>
                      </a:r>
                    </a:p>
                    <a:p>
                      <a:pPr marL="285750" indent="-285750">
                        <a:buFont typeface="Arial"/>
                        <a:buChar char="•"/>
                      </a:pPr>
                      <a:r>
                        <a:rPr lang="en-US" sz="1900" dirty="0">
                          <a:latin typeface="Times"/>
                          <a:cs typeface="Times"/>
                        </a:rPr>
                        <a:t>Insecure/volatile relationships; disconnected</a:t>
                      </a:r>
                    </a:p>
                    <a:p>
                      <a:pPr marL="285750" indent="-285750">
                        <a:buFont typeface="Arial"/>
                        <a:buChar char="•"/>
                      </a:pPr>
                      <a:r>
                        <a:rPr lang="en-US" sz="1900" dirty="0">
                          <a:latin typeface="Times"/>
                          <a:cs typeface="Times"/>
                        </a:rPr>
                        <a:t>Not able to trust or</a:t>
                      </a:r>
                      <a:r>
                        <a:rPr lang="en-US" sz="1900" baseline="0" dirty="0">
                          <a:latin typeface="Times"/>
                          <a:cs typeface="Times"/>
                        </a:rPr>
                        <a:t> </a:t>
                      </a:r>
                      <a:r>
                        <a:rPr lang="en-US" sz="1900" dirty="0">
                          <a:latin typeface="Times"/>
                          <a:cs typeface="Times"/>
                        </a:rPr>
                        <a:t>seek help from trusted adults</a:t>
                      </a:r>
                    </a:p>
                    <a:p>
                      <a:pPr marL="285750" indent="-285750">
                        <a:buFont typeface="Arial"/>
                        <a:buChar char="•"/>
                      </a:pPr>
                      <a:r>
                        <a:rPr lang="en-US" sz="1900" dirty="0">
                          <a:latin typeface="Times"/>
                          <a:cs typeface="Times"/>
                        </a:rPr>
                        <a:t>Difficulty in  seeing other points of view</a:t>
                      </a:r>
                    </a:p>
                    <a:p>
                      <a:pPr marL="285750" indent="-285750">
                        <a:buFont typeface="Arial"/>
                        <a:buChar char="•"/>
                      </a:pPr>
                      <a:r>
                        <a:rPr lang="en-US" sz="1900" dirty="0">
                          <a:latin typeface="Times"/>
                          <a:cs typeface="Times"/>
                        </a:rPr>
                        <a:t>Poor capacity for empathic understanding</a:t>
                      </a:r>
                    </a:p>
                    <a:p>
                      <a:pPr marL="285750" indent="-285750">
                        <a:buFont typeface="Arial"/>
                        <a:buChar char="•"/>
                      </a:pPr>
                      <a:r>
                        <a:rPr lang="en-US" sz="1900" dirty="0">
                          <a:latin typeface="Times"/>
                          <a:cs typeface="Times"/>
                        </a:rPr>
                        <a:t>Harm to self/other or property; limited coping skills</a:t>
                      </a:r>
                    </a:p>
                    <a:p>
                      <a:pPr marL="285750" indent="-285750">
                        <a:buFont typeface="Arial"/>
                        <a:buChar char="•"/>
                      </a:pPr>
                      <a:r>
                        <a:rPr lang="en-US" sz="1900" dirty="0">
                          <a:latin typeface="Times"/>
                          <a:cs typeface="Times"/>
                        </a:rPr>
                        <a:t>Friendship problems; Poor turn taking</a:t>
                      </a:r>
                      <a:r>
                        <a:rPr lang="en-US" sz="1900" baseline="0" dirty="0">
                          <a:latin typeface="Times"/>
                          <a:cs typeface="Times"/>
                        </a:rPr>
                        <a:t> and sharing skills</a:t>
                      </a:r>
                      <a:endParaRPr lang="en-US" sz="1900" dirty="0">
                        <a:latin typeface="Times"/>
                        <a:cs typeface="Times"/>
                      </a:endParaRPr>
                    </a:p>
                  </a:txBody>
                  <a:tcPr/>
                </a:tc>
                <a:extLst>
                  <a:ext uri="{0D108BD9-81ED-4DB2-BD59-A6C34878D82A}">
                    <a16:rowId xmlns:a16="http://schemas.microsoft.com/office/drawing/2014/main" val="10002"/>
                  </a:ext>
                </a:extLst>
              </a:tr>
              <a:tr h="1411447">
                <a:tc>
                  <a:txBody>
                    <a:bodyPr/>
                    <a:lstStyle/>
                    <a:p>
                      <a:r>
                        <a:rPr lang="en-US" sz="2000" b="1" dirty="0">
                          <a:latin typeface="Times"/>
                          <a:cs typeface="Times"/>
                        </a:rPr>
                        <a:t>Cognitive and educational development</a:t>
                      </a:r>
                    </a:p>
                  </a:txBody>
                  <a:tcPr/>
                </a:tc>
                <a:tc>
                  <a:txBody>
                    <a:bodyPr/>
                    <a:lstStyle/>
                    <a:p>
                      <a:pPr marL="285750" indent="-285750">
                        <a:buFont typeface="Arial"/>
                        <a:buChar char="•"/>
                      </a:pPr>
                      <a:r>
                        <a:rPr lang="en-US" dirty="0">
                          <a:latin typeface="Times"/>
                          <a:cs typeface="Times"/>
                        </a:rPr>
                        <a:t>Impaired capacity for reflection and thinking</a:t>
                      </a:r>
                    </a:p>
                    <a:p>
                      <a:pPr marL="285750" indent="-285750">
                        <a:buFont typeface="Arial"/>
                        <a:buChar char="•"/>
                      </a:pPr>
                      <a:r>
                        <a:rPr lang="en-US" dirty="0">
                          <a:latin typeface="Times"/>
                          <a:cs typeface="Times"/>
                        </a:rPr>
                        <a:t>Concentration and organizational difficulties</a:t>
                      </a:r>
                    </a:p>
                    <a:p>
                      <a:pPr marL="285750" indent="-285750">
                        <a:buFont typeface="Arial"/>
                        <a:buChar char="•"/>
                      </a:pPr>
                      <a:r>
                        <a:rPr lang="en-US" dirty="0">
                          <a:latin typeface="Times"/>
                          <a:cs typeface="Times"/>
                        </a:rPr>
                        <a:t>Fear of ‘not knowing’ or getting things wrong</a:t>
                      </a:r>
                    </a:p>
                    <a:p>
                      <a:pPr marL="285750" indent="-285750">
                        <a:buFont typeface="Arial"/>
                        <a:buChar char="•"/>
                      </a:pPr>
                      <a:r>
                        <a:rPr lang="en-US" dirty="0">
                          <a:latin typeface="Times"/>
                          <a:cs typeface="Times"/>
                        </a:rPr>
                        <a:t>Failure to connect with the process of learning</a:t>
                      </a:r>
                    </a:p>
                    <a:p>
                      <a:pPr marL="285750" indent="-285750">
                        <a:buFont typeface="Arial"/>
                        <a:buChar char="•"/>
                      </a:pPr>
                      <a:r>
                        <a:rPr lang="en-US" dirty="0">
                          <a:latin typeface="Times"/>
                          <a:cs typeface="Times"/>
                        </a:rPr>
                        <a:t>Limited coping</a:t>
                      </a:r>
                      <a:r>
                        <a:rPr lang="en-US" baseline="0" dirty="0">
                          <a:latin typeface="Times"/>
                          <a:cs typeface="Times"/>
                        </a:rPr>
                        <a:t> and </a:t>
                      </a:r>
                      <a:r>
                        <a:rPr lang="en-US" dirty="0">
                          <a:latin typeface="Times"/>
                          <a:cs typeface="Times"/>
                        </a:rPr>
                        <a:t>problem-solving skills; lack of flexibility</a:t>
                      </a:r>
                    </a:p>
                  </a:txBody>
                  <a:tcPr/>
                </a:tc>
                <a:extLst>
                  <a:ext uri="{0D108BD9-81ED-4DB2-BD59-A6C34878D82A}">
                    <a16:rowId xmlns:a16="http://schemas.microsoft.com/office/drawing/2014/main" val="10003"/>
                  </a:ext>
                </a:extLst>
              </a:tr>
            </a:tbl>
          </a:graphicData>
        </a:graphic>
      </p:graphicFrame>
      <p:sp>
        <p:nvSpPr>
          <p:cNvPr id="4" name="Date Placeholder 3"/>
          <p:cNvSpPr>
            <a:spLocks noGrp="1"/>
          </p:cNvSpPr>
          <p:nvPr>
            <p:ph type="dt" sz="half" idx="10"/>
          </p:nvPr>
        </p:nvSpPr>
        <p:spPr/>
        <p:txBody>
          <a:bodyPr/>
          <a:lstStyle/>
          <a:p>
            <a:fld id="{B3CDECA8-440E-024C-97EB-958947EA56DB}" type="datetime1">
              <a:rPr lang="en-GB" smtClean="0"/>
              <a:t>19/05/2022</a:t>
            </a:fld>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17</a:t>
            </a:fld>
            <a:endParaRPr lang="en-US"/>
          </a:p>
        </p:txBody>
      </p:sp>
    </p:spTree>
    <p:extLst>
      <p:ext uri="{BB962C8B-B14F-4D97-AF65-F5344CB8AC3E}">
        <p14:creationId xmlns:p14="http://schemas.microsoft.com/office/powerpoint/2010/main" val="38244350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247359414"/>
              </p:ext>
            </p:extLst>
          </p:nvPr>
        </p:nvGraphicFramePr>
        <p:xfrm>
          <a:off x="497848" y="117398"/>
          <a:ext cx="7736836" cy="6391056"/>
        </p:xfrm>
        <a:graphic>
          <a:graphicData uri="http://schemas.openxmlformats.org/drawingml/2006/table">
            <a:tbl>
              <a:tblPr firstRow="1" bandRow="1">
                <a:tableStyleId>{5C22544A-7EE6-4342-B048-85BDC9FD1C3A}</a:tableStyleId>
              </a:tblPr>
              <a:tblGrid>
                <a:gridCol w="7736836">
                  <a:extLst>
                    <a:ext uri="{9D8B030D-6E8A-4147-A177-3AD203B41FA5}">
                      <a16:colId xmlns:a16="http://schemas.microsoft.com/office/drawing/2014/main" val="20000"/>
                    </a:ext>
                  </a:extLst>
                </a:gridCol>
              </a:tblGrid>
              <a:tr h="626685">
                <a:tc>
                  <a:txBody>
                    <a:bodyPr/>
                    <a:lstStyle/>
                    <a:p>
                      <a:pPr algn="ctr"/>
                      <a:r>
                        <a:rPr lang="en-US" sz="3600" dirty="0">
                          <a:latin typeface="Times"/>
                          <a:cs typeface="Times"/>
                        </a:rPr>
                        <a:t>Spotting the warning signs</a:t>
                      </a:r>
                    </a:p>
                  </a:txBody>
                  <a:tcPr/>
                </a:tc>
                <a:extLst>
                  <a:ext uri="{0D108BD9-81ED-4DB2-BD59-A6C34878D82A}">
                    <a16:rowId xmlns:a16="http://schemas.microsoft.com/office/drawing/2014/main" val="10000"/>
                  </a:ext>
                </a:extLst>
              </a:tr>
              <a:tr h="5750976">
                <a:tc>
                  <a:txBody>
                    <a:bodyPr/>
                    <a:lstStyle/>
                    <a:p>
                      <a:pPr marL="285750" indent="-285750">
                        <a:buFont typeface="Arial"/>
                        <a:buChar char="•"/>
                      </a:pPr>
                      <a:r>
                        <a:rPr lang="en-US" sz="2400" dirty="0">
                          <a:latin typeface="Times"/>
                          <a:cs typeface="Times"/>
                        </a:rPr>
                        <a:t>Frequent emotionally dysregulated states – rage; distress; sadness; anxiety</a:t>
                      </a:r>
                    </a:p>
                    <a:p>
                      <a:pPr marL="285750" indent="-285750">
                        <a:buFont typeface="Arial"/>
                        <a:buChar char="•"/>
                      </a:pPr>
                      <a:r>
                        <a:rPr lang="en-US" sz="2400" dirty="0">
                          <a:latin typeface="Times"/>
                          <a:cs typeface="Times"/>
                        </a:rPr>
                        <a:t>Struggles with</a:t>
                      </a:r>
                      <a:r>
                        <a:rPr lang="en-US" sz="2400" baseline="0" dirty="0">
                          <a:latin typeface="Times"/>
                          <a:cs typeface="Times"/>
                        </a:rPr>
                        <a:t> friendships/relationships; frequent conflict</a:t>
                      </a:r>
                    </a:p>
                    <a:p>
                      <a:pPr marL="285750" indent="-285750">
                        <a:buFont typeface="Arial"/>
                        <a:buChar char="•"/>
                      </a:pPr>
                      <a:r>
                        <a:rPr lang="en-US" sz="2400" baseline="0" dirty="0">
                          <a:latin typeface="Times"/>
                          <a:cs typeface="Times"/>
                        </a:rPr>
                        <a:t>Struggles with managing frustration and disappointment</a:t>
                      </a:r>
                    </a:p>
                    <a:p>
                      <a:pPr marL="285750" indent="-285750">
                        <a:buFont typeface="Arial"/>
                        <a:buChar char="•"/>
                      </a:pPr>
                      <a:r>
                        <a:rPr lang="en-US" sz="2400" baseline="0" dirty="0">
                          <a:latin typeface="Times"/>
                          <a:cs typeface="Times"/>
                        </a:rPr>
                        <a:t>Difficulty trusting children and adults in school</a:t>
                      </a:r>
                    </a:p>
                    <a:p>
                      <a:pPr marL="285750" indent="-285750">
                        <a:buFont typeface="Arial"/>
                        <a:buChar char="•"/>
                      </a:pPr>
                      <a:r>
                        <a:rPr lang="en-US" sz="2400" baseline="0" dirty="0">
                          <a:latin typeface="Times"/>
                          <a:cs typeface="Times"/>
                        </a:rPr>
                        <a:t>Uses language in less mature and defensive ways to shore up low self-esteem and anxiety (can’t prioritise truth)</a:t>
                      </a:r>
                    </a:p>
                    <a:p>
                      <a:pPr marL="285750" indent="-285750">
                        <a:buFont typeface="Arial"/>
                        <a:buChar char="•"/>
                      </a:pPr>
                      <a:r>
                        <a:rPr lang="en-US" sz="2400" baseline="0" dirty="0">
                          <a:latin typeface="Times"/>
                          <a:cs typeface="Times"/>
                        </a:rPr>
                        <a:t>Difficulty in turn-taking and sharing</a:t>
                      </a:r>
                    </a:p>
                    <a:p>
                      <a:pPr marL="285750" indent="-285750">
                        <a:buFont typeface="Arial"/>
                        <a:buChar char="•"/>
                      </a:pPr>
                      <a:r>
                        <a:rPr lang="en-US" sz="2400" baseline="0" dirty="0">
                          <a:latin typeface="Times"/>
                          <a:cs typeface="Times"/>
                        </a:rPr>
                        <a:t>Struggles to enjoy friendships in playful ways; conflict</a:t>
                      </a:r>
                    </a:p>
                    <a:p>
                      <a:pPr marL="285750" indent="-285750">
                        <a:buFont typeface="Arial"/>
                        <a:buChar char="•"/>
                      </a:pPr>
                      <a:r>
                        <a:rPr lang="en-US" sz="2400" baseline="0" dirty="0">
                          <a:latin typeface="Times"/>
                          <a:cs typeface="Times"/>
                        </a:rPr>
                        <a:t>Struggles to engage in learning – e.g. fears getting things wrong; lack of flexibility; fears uncertainty </a:t>
                      </a:r>
                    </a:p>
                    <a:p>
                      <a:pPr marL="285750" indent="-285750">
                        <a:buFont typeface="Arial"/>
                        <a:buChar char="•"/>
                      </a:pPr>
                      <a:r>
                        <a:rPr lang="en-US" sz="2400" baseline="0" dirty="0">
                          <a:latin typeface="Times"/>
                          <a:cs typeface="Times"/>
                        </a:rPr>
                        <a:t>Easily overwhelmed by feelings of shame and anxiety</a:t>
                      </a:r>
                    </a:p>
                    <a:p>
                      <a:pPr marL="285750" indent="-285750">
                        <a:buFont typeface="Arial"/>
                        <a:buChar char="•"/>
                      </a:pPr>
                      <a:r>
                        <a:rPr lang="en-US" sz="2400" baseline="0" dirty="0">
                          <a:latin typeface="Times"/>
                          <a:cs typeface="Times"/>
                        </a:rPr>
                        <a:t>Marked difficulties in organizing and initiating work</a:t>
                      </a:r>
                    </a:p>
                    <a:p>
                      <a:pPr marL="285750" indent="-285750">
                        <a:buFont typeface="Arial"/>
                        <a:buChar char="•"/>
                      </a:pPr>
                      <a:r>
                        <a:rPr lang="en-US" sz="2400" baseline="0" dirty="0">
                          <a:latin typeface="Times"/>
                          <a:cs typeface="Times"/>
                        </a:rPr>
                        <a:t>Highly distractible; poor levels of concentration – need support to remain on task</a:t>
                      </a:r>
                      <a:endParaRPr lang="en-US" sz="2400" dirty="0">
                        <a:latin typeface="Times"/>
                        <a:cs typeface="Times"/>
                      </a:endParaRPr>
                    </a:p>
                  </a:txBody>
                  <a:tcPr/>
                </a:tc>
                <a:extLst>
                  <a:ext uri="{0D108BD9-81ED-4DB2-BD59-A6C34878D82A}">
                    <a16:rowId xmlns:a16="http://schemas.microsoft.com/office/drawing/2014/main" val="10001"/>
                  </a:ext>
                </a:extLst>
              </a:tr>
            </a:tbl>
          </a:graphicData>
        </a:graphic>
      </p:graphicFrame>
      <p:sp>
        <p:nvSpPr>
          <p:cNvPr id="4" name="Date Placeholder 3"/>
          <p:cNvSpPr>
            <a:spLocks noGrp="1"/>
          </p:cNvSpPr>
          <p:nvPr>
            <p:ph type="dt" sz="half" idx="10"/>
          </p:nvPr>
        </p:nvSpPr>
        <p:spPr/>
        <p:txBody>
          <a:bodyPr/>
          <a:lstStyle/>
          <a:p>
            <a:fld id="{B3CDECA8-440E-024C-97EB-958947EA56DB}" type="datetime1">
              <a:rPr lang="en-GB" smtClean="0"/>
              <a:t>19/05/2022</a:t>
            </a:fld>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18</a:t>
            </a:fld>
            <a:endParaRPr lang="en-US"/>
          </a:p>
        </p:txBody>
      </p:sp>
    </p:spTree>
    <p:extLst>
      <p:ext uri="{BB962C8B-B14F-4D97-AF65-F5344CB8AC3E}">
        <p14:creationId xmlns:p14="http://schemas.microsoft.com/office/powerpoint/2010/main" val="2719007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 y="172720"/>
            <a:ext cx="8178800" cy="751840"/>
          </a:xfrm>
        </p:spPr>
        <p:txBody>
          <a:bodyPr/>
          <a:lstStyle/>
          <a:p>
            <a:pPr algn="ctr"/>
            <a:r>
              <a:rPr lang="en-US" sz="3200" b="1" dirty="0"/>
              <a:t>Supporting children who lack resilience: using  the PACE approach</a:t>
            </a:r>
          </a:p>
        </p:txBody>
      </p:sp>
      <p:sp>
        <p:nvSpPr>
          <p:cNvPr id="3" name="Content Placeholder 2"/>
          <p:cNvSpPr>
            <a:spLocks noGrp="1"/>
          </p:cNvSpPr>
          <p:nvPr>
            <p:ph idx="1"/>
          </p:nvPr>
        </p:nvSpPr>
        <p:spPr>
          <a:xfrm>
            <a:off x="304800" y="1198880"/>
            <a:ext cx="7965440" cy="5476240"/>
          </a:xfrm>
        </p:spPr>
        <p:txBody>
          <a:bodyPr>
            <a:normAutofit/>
          </a:bodyPr>
          <a:lstStyle/>
          <a:p>
            <a:r>
              <a:rPr lang="en-US" sz="2400" dirty="0">
                <a:latin typeface="Times"/>
                <a:cs typeface="Times"/>
              </a:rPr>
              <a:t>The PACE Approach (Dan Hughes): evidence-based reparative approach to support children who lack resilience</a:t>
            </a:r>
          </a:p>
          <a:p>
            <a:r>
              <a:rPr lang="en-US" sz="2400" dirty="0">
                <a:latin typeface="Times"/>
                <a:cs typeface="Times"/>
              </a:rPr>
              <a:t>Mirrors essentials of early relationships (&amp; therapeutic ones)</a:t>
            </a:r>
          </a:p>
          <a:p>
            <a:pPr lvl="2"/>
            <a:r>
              <a:rPr lang="en-US" sz="2200" dirty="0">
                <a:latin typeface="Times"/>
                <a:cs typeface="Times"/>
              </a:rPr>
              <a:t>Emphasizes importance of attunement, intersubjectivity, calming and emotion regulation through an approach, which draws upon Playfulness; Curiosity; Empathy; Acceptance</a:t>
            </a:r>
          </a:p>
          <a:p>
            <a:pPr lvl="1"/>
            <a:r>
              <a:rPr lang="en-US" sz="2200" b="1" i="1" dirty="0">
                <a:latin typeface="Times"/>
                <a:cs typeface="Times"/>
              </a:rPr>
              <a:t>Playfulness</a:t>
            </a:r>
            <a:r>
              <a:rPr lang="en-US" sz="2200" dirty="0">
                <a:latin typeface="Times"/>
                <a:cs typeface="Times"/>
              </a:rPr>
              <a:t> and joy are at the heart of healthy relationships</a:t>
            </a:r>
          </a:p>
          <a:p>
            <a:pPr lvl="1"/>
            <a:r>
              <a:rPr lang="en-US" sz="2200" b="1" i="1" dirty="0">
                <a:latin typeface="Times"/>
                <a:cs typeface="Times"/>
              </a:rPr>
              <a:t>Acceptance </a:t>
            </a:r>
            <a:r>
              <a:rPr lang="en-US" sz="2200" dirty="0">
                <a:latin typeface="Times"/>
                <a:cs typeface="Times"/>
              </a:rPr>
              <a:t>by recognizing and accepting child’s struggles</a:t>
            </a:r>
          </a:p>
          <a:p>
            <a:pPr lvl="1"/>
            <a:r>
              <a:rPr lang="en-US" sz="2200" b="1" i="1" dirty="0">
                <a:latin typeface="Times"/>
                <a:cs typeface="Times"/>
              </a:rPr>
              <a:t>Curiosity</a:t>
            </a:r>
            <a:r>
              <a:rPr lang="en-US" sz="2200" dirty="0">
                <a:latin typeface="Times"/>
                <a:cs typeface="Times"/>
              </a:rPr>
              <a:t> is a state of mind, desire to understand child’s struggles and convey to child an interest in understanding</a:t>
            </a:r>
          </a:p>
          <a:p>
            <a:pPr lvl="1"/>
            <a:r>
              <a:rPr lang="en-US" sz="2200" b="1" i="1" dirty="0">
                <a:latin typeface="Times"/>
                <a:cs typeface="Times"/>
              </a:rPr>
              <a:t>Empathy</a:t>
            </a:r>
            <a:r>
              <a:rPr lang="en-US" sz="2200" dirty="0">
                <a:latin typeface="Times"/>
                <a:cs typeface="Times"/>
              </a:rPr>
              <a:t> underpins quality of connection with the child.</a:t>
            </a:r>
          </a:p>
          <a:p>
            <a:r>
              <a:rPr lang="en-US" sz="2400" dirty="0">
                <a:latin typeface="Times"/>
                <a:cs typeface="Times"/>
              </a:rPr>
              <a:t>The PACE approach underscores the importance of connecting with the child, seeing their struggles from their point of view, and conveying something is understood.</a:t>
            </a:r>
          </a:p>
        </p:txBody>
      </p:sp>
      <p:sp>
        <p:nvSpPr>
          <p:cNvPr id="4" name="Date Placeholder 3"/>
          <p:cNvSpPr>
            <a:spLocks noGrp="1"/>
          </p:cNvSpPr>
          <p:nvPr>
            <p:ph type="dt" sz="half" idx="10"/>
          </p:nvPr>
        </p:nvSpPr>
        <p:spPr/>
        <p:txBody>
          <a:bodyPr/>
          <a:lstStyle/>
          <a:p>
            <a:fld id="{B3CDECA8-440E-024C-97EB-958947EA56DB}" type="datetime1">
              <a:rPr lang="en-GB" smtClean="0"/>
              <a:t>19/05/2022</a:t>
            </a:fld>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19</a:t>
            </a:fld>
            <a:endParaRPr lang="en-US"/>
          </a:p>
        </p:txBody>
      </p:sp>
    </p:spTree>
    <p:extLst>
      <p:ext uri="{BB962C8B-B14F-4D97-AF65-F5344CB8AC3E}">
        <p14:creationId xmlns:p14="http://schemas.microsoft.com/office/powerpoint/2010/main" val="1360316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560" y="121920"/>
            <a:ext cx="8097520" cy="782320"/>
          </a:xfrm>
        </p:spPr>
        <p:txBody>
          <a:bodyPr/>
          <a:lstStyle/>
          <a:p>
            <a:pPr algn="ctr"/>
            <a:r>
              <a:rPr lang="en-US" sz="3200" b="1" i="1" dirty="0">
                <a:latin typeface="Times"/>
                <a:cs typeface="Times"/>
              </a:rPr>
              <a:t>Why understanding prosocial development and resilience in children is important for school staff?</a:t>
            </a:r>
          </a:p>
        </p:txBody>
      </p:sp>
      <p:sp>
        <p:nvSpPr>
          <p:cNvPr id="3" name="Content Placeholder 2"/>
          <p:cNvSpPr>
            <a:spLocks noGrp="1"/>
          </p:cNvSpPr>
          <p:nvPr>
            <p:ph idx="1"/>
          </p:nvPr>
        </p:nvSpPr>
        <p:spPr>
          <a:xfrm>
            <a:off x="233680" y="904240"/>
            <a:ext cx="8097520" cy="5882640"/>
          </a:xfrm>
        </p:spPr>
        <p:txBody>
          <a:bodyPr>
            <a:noAutofit/>
          </a:bodyPr>
          <a:lstStyle/>
          <a:p>
            <a:r>
              <a:rPr lang="en-US" sz="2100" dirty="0">
                <a:latin typeface="Times"/>
                <a:cs typeface="Times"/>
              </a:rPr>
              <a:t>When children begin school, they have different:</a:t>
            </a:r>
          </a:p>
          <a:p>
            <a:pPr lvl="1"/>
            <a:r>
              <a:rPr lang="en-US" sz="2100" dirty="0">
                <a:latin typeface="Times"/>
                <a:cs typeface="Times"/>
              </a:rPr>
              <a:t>developmental histories and levels of emotional/social development</a:t>
            </a:r>
          </a:p>
          <a:p>
            <a:pPr lvl="1"/>
            <a:r>
              <a:rPr lang="en-US" sz="2100" dirty="0">
                <a:latin typeface="Times"/>
                <a:cs typeface="Times"/>
              </a:rPr>
              <a:t>prosocial skills &amp; resilience (emotional and social maturity)</a:t>
            </a:r>
          </a:p>
          <a:p>
            <a:pPr marL="411480" lvl="1" indent="0">
              <a:buNone/>
            </a:pPr>
            <a:r>
              <a:rPr lang="en-US" sz="2100" dirty="0">
                <a:latin typeface="Times"/>
                <a:cs typeface="Times"/>
              </a:rPr>
              <a:t>Some are very ill-equipped to learn &amp; manage relationships; </a:t>
            </a:r>
            <a:r>
              <a:rPr lang="en-US" sz="2100" b="1" i="1" dirty="0">
                <a:latin typeface="Times"/>
                <a:cs typeface="Times"/>
              </a:rPr>
              <a:t>it may be hard on occasions to grasp significance of this for children </a:t>
            </a:r>
            <a:endParaRPr lang="en-US" sz="2100" dirty="0">
              <a:latin typeface="Times"/>
              <a:cs typeface="Times"/>
            </a:endParaRPr>
          </a:p>
          <a:p>
            <a:r>
              <a:rPr lang="en-US" b="1" dirty="0">
                <a:latin typeface="Times"/>
                <a:cs typeface="Times"/>
              </a:rPr>
              <a:t>Some compromised children may find it very hard to: </a:t>
            </a:r>
            <a:r>
              <a:rPr lang="en-US" dirty="0">
                <a:latin typeface="Times"/>
                <a:cs typeface="Times"/>
              </a:rPr>
              <a:t>follow instructions; ‘</a:t>
            </a:r>
            <a:r>
              <a:rPr lang="en-US" i="1" dirty="0">
                <a:latin typeface="Times"/>
                <a:cs typeface="Times"/>
              </a:rPr>
              <a:t>not know’; </a:t>
            </a:r>
            <a:r>
              <a:rPr lang="en-US" dirty="0">
                <a:latin typeface="Times"/>
                <a:cs typeface="Times"/>
              </a:rPr>
              <a:t>not ‘get things right’; concentrate; manage frustrations/disappointments; regulate their emotions; explore new ideas; sustain friendships; prioritise truth in communication. They</a:t>
            </a:r>
            <a:r>
              <a:rPr lang="en-US" sz="2000" dirty="0">
                <a:latin typeface="Times"/>
                <a:cs typeface="Times"/>
              </a:rPr>
              <a:t> a</a:t>
            </a:r>
            <a:r>
              <a:rPr lang="en-US" sz="2100" dirty="0">
                <a:latin typeface="Times"/>
                <a:cs typeface="Times"/>
              </a:rPr>
              <a:t>re more readily overwhelmed by feelings of shame, anxiety or rage –which compromises learning &amp; relationships</a:t>
            </a:r>
          </a:p>
          <a:p>
            <a:pPr lvl="1"/>
            <a:r>
              <a:rPr lang="en-US" sz="2100" dirty="0">
                <a:latin typeface="Times"/>
                <a:cs typeface="Times"/>
              </a:rPr>
              <a:t>Have problems in sharing, and prioritizing truth in communication</a:t>
            </a:r>
          </a:p>
          <a:p>
            <a:pPr lvl="1"/>
            <a:r>
              <a:rPr lang="en-US" sz="2100" dirty="0">
                <a:latin typeface="Times"/>
                <a:cs typeface="Times"/>
              </a:rPr>
              <a:t>School relationships are more likely to be volatile or challenging</a:t>
            </a:r>
          </a:p>
          <a:p>
            <a:r>
              <a:rPr lang="en-US" sz="2300" dirty="0">
                <a:latin typeface="Times"/>
                <a:cs typeface="Times"/>
              </a:rPr>
              <a:t>Effective learning strategies needed to support school inclusion &amp; reduce exclusions, </a:t>
            </a:r>
            <a:r>
              <a:rPr lang="en-US" sz="2300" b="1" i="1" dirty="0">
                <a:latin typeface="Times"/>
                <a:cs typeface="Times"/>
              </a:rPr>
              <a:t>which recognize lack of resilience</a:t>
            </a:r>
          </a:p>
          <a:p>
            <a:pPr marL="114300" indent="0">
              <a:buNone/>
            </a:pPr>
            <a:r>
              <a:rPr lang="en-US" sz="2300" b="1" i="1" dirty="0">
                <a:solidFill>
                  <a:srgbClr val="C00000"/>
                </a:solidFill>
                <a:latin typeface="Times"/>
                <a:cs typeface="Times"/>
              </a:rPr>
              <a:t>Problems in relating</a:t>
            </a:r>
            <a:r>
              <a:rPr lang="en-US" sz="2300" b="1" dirty="0">
                <a:solidFill>
                  <a:srgbClr val="C00000"/>
                </a:solidFill>
                <a:latin typeface="Times"/>
                <a:cs typeface="Times"/>
              </a:rPr>
              <a:t> </a:t>
            </a:r>
            <a:r>
              <a:rPr lang="en-US" sz="2300" dirty="0">
                <a:solidFill>
                  <a:srgbClr val="C00000"/>
                </a:solidFill>
                <a:latin typeface="Times"/>
                <a:cs typeface="Times"/>
              </a:rPr>
              <a:t>underpin most behavioural challenges</a:t>
            </a:r>
          </a:p>
        </p:txBody>
      </p:sp>
      <p:sp>
        <p:nvSpPr>
          <p:cNvPr id="4" name="Date Placeholder 3"/>
          <p:cNvSpPr>
            <a:spLocks noGrp="1"/>
          </p:cNvSpPr>
          <p:nvPr>
            <p:ph type="dt" sz="half" idx="10"/>
          </p:nvPr>
        </p:nvSpPr>
        <p:spPr/>
        <p:txBody>
          <a:bodyPr/>
          <a:lstStyle/>
          <a:p>
            <a:fld id="{98D9A806-49A6-0041-8CF4-7B8CC341CD60}" type="datetime1">
              <a:rPr lang="en-GB" smtClean="0"/>
              <a:t>19/05/2022</a:t>
            </a:fld>
            <a:endParaRPr lang="en-US" dirty="0"/>
          </a:p>
        </p:txBody>
      </p:sp>
      <p:sp>
        <p:nvSpPr>
          <p:cNvPr id="5" name="Slide Number Placeholder 4"/>
          <p:cNvSpPr>
            <a:spLocks noGrp="1"/>
          </p:cNvSpPr>
          <p:nvPr>
            <p:ph type="sldNum" sz="quarter" idx="12"/>
          </p:nvPr>
        </p:nvSpPr>
        <p:spPr/>
        <p:txBody>
          <a:bodyPr/>
          <a:lstStyle/>
          <a:p>
            <a:fld id="{6E2D2B3B-882E-40F3-A32F-6DD516915044}" type="slidenum">
              <a:rPr lang="en-US" smtClean="0"/>
              <a:pPr/>
              <a:t>2</a:t>
            </a:fld>
            <a:endParaRPr lang="en-US"/>
          </a:p>
        </p:txBody>
      </p:sp>
    </p:spTree>
    <p:extLst>
      <p:ext uri="{BB962C8B-B14F-4D97-AF65-F5344CB8AC3E}">
        <p14:creationId xmlns:p14="http://schemas.microsoft.com/office/powerpoint/2010/main" val="33442752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069673060"/>
              </p:ext>
            </p:extLst>
          </p:nvPr>
        </p:nvGraphicFramePr>
        <p:xfrm>
          <a:off x="243840" y="146381"/>
          <a:ext cx="7914640" cy="6498259"/>
        </p:xfrm>
        <a:graphic>
          <a:graphicData uri="http://schemas.openxmlformats.org/drawingml/2006/table">
            <a:tbl>
              <a:tblPr firstRow="1" bandRow="1">
                <a:tableStyleId>{5C22544A-7EE6-4342-B048-85BDC9FD1C3A}</a:tableStyleId>
              </a:tblPr>
              <a:tblGrid>
                <a:gridCol w="1994488">
                  <a:extLst>
                    <a:ext uri="{9D8B030D-6E8A-4147-A177-3AD203B41FA5}">
                      <a16:colId xmlns:a16="http://schemas.microsoft.com/office/drawing/2014/main" val="20000"/>
                    </a:ext>
                  </a:extLst>
                </a:gridCol>
                <a:gridCol w="5920152">
                  <a:extLst>
                    <a:ext uri="{9D8B030D-6E8A-4147-A177-3AD203B41FA5}">
                      <a16:colId xmlns:a16="http://schemas.microsoft.com/office/drawing/2014/main" val="20001"/>
                    </a:ext>
                  </a:extLst>
                </a:gridCol>
              </a:tblGrid>
              <a:tr h="647282">
                <a:tc>
                  <a:txBody>
                    <a:bodyPr/>
                    <a:lstStyle/>
                    <a:p>
                      <a:r>
                        <a:rPr lang="en-US" sz="2000" dirty="0">
                          <a:latin typeface="Times"/>
                          <a:cs typeface="Times"/>
                        </a:rPr>
                        <a:t>What you notice</a:t>
                      </a:r>
                    </a:p>
                  </a:txBody>
                  <a:tcPr/>
                </a:tc>
                <a:tc>
                  <a:txBody>
                    <a:bodyPr/>
                    <a:lstStyle/>
                    <a:p>
                      <a:r>
                        <a:rPr lang="en-US" sz="2000" dirty="0">
                          <a:latin typeface="Times"/>
                          <a:cs typeface="Times"/>
                        </a:rPr>
                        <a:t>What you can do in schools: using PACE approach</a:t>
                      </a:r>
                    </a:p>
                  </a:txBody>
                  <a:tcPr/>
                </a:tc>
                <a:extLst>
                  <a:ext uri="{0D108BD9-81ED-4DB2-BD59-A6C34878D82A}">
                    <a16:rowId xmlns:a16="http://schemas.microsoft.com/office/drawing/2014/main" val="10000"/>
                  </a:ext>
                </a:extLst>
              </a:tr>
              <a:tr h="1786977">
                <a:tc>
                  <a:txBody>
                    <a:bodyPr/>
                    <a:lstStyle/>
                    <a:p>
                      <a:r>
                        <a:rPr lang="en-US" sz="1800" dirty="0">
                          <a:latin typeface="Times"/>
                          <a:cs typeface="Times"/>
                        </a:rPr>
                        <a:t>Child becomes distressed</a:t>
                      </a:r>
                      <a:r>
                        <a:rPr lang="en-US" sz="1800" baseline="0" dirty="0">
                          <a:latin typeface="Times"/>
                          <a:cs typeface="Times"/>
                        </a:rPr>
                        <a:t> or angry in face of ordinary challenge</a:t>
                      </a:r>
                      <a:endParaRPr lang="en-US" sz="1800" dirty="0">
                        <a:latin typeface="Times"/>
                        <a:cs typeface="Times"/>
                      </a:endParaRPr>
                    </a:p>
                  </a:txBody>
                  <a:tcPr/>
                </a:tc>
                <a:tc>
                  <a:txBody>
                    <a:bodyPr/>
                    <a:lstStyle/>
                    <a:p>
                      <a:pPr marL="285750" indent="-285750">
                        <a:buFont typeface="Arial"/>
                        <a:buChar char="•"/>
                      </a:pPr>
                      <a:r>
                        <a:rPr lang="en-US" dirty="0">
                          <a:latin typeface="Times"/>
                          <a:cs typeface="Times"/>
                        </a:rPr>
                        <a:t>Tune in to child’s struggles and name them for child as first step to convey understanding</a:t>
                      </a:r>
                    </a:p>
                    <a:p>
                      <a:pPr marL="285750" indent="-285750">
                        <a:buFont typeface="Arial"/>
                        <a:buChar char="•"/>
                      </a:pPr>
                      <a:r>
                        <a:rPr lang="en-US" dirty="0">
                          <a:latin typeface="Times"/>
                          <a:cs typeface="Times"/>
                        </a:rPr>
                        <a:t>Support emotion regulation by calming child (co-regulation). Help child makes sense of feelings.</a:t>
                      </a:r>
                    </a:p>
                    <a:p>
                      <a:pPr marL="285750" indent="-285750">
                        <a:buFont typeface="Arial"/>
                        <a:buChar char="•"/>
                      </a:pPr>
                      <a:r>
                        <a:rPr lang="en-US" dirty="0">
                          <a:latin typeface="Times"/>
                          <a:cs typeface="Times"/>
                        </a:rPr>
                        <a:t>Support</a:t>
                      </a:r>
                      <a:r>
                        <a:rPr lang="en-US" baseline="0" dirty="0">
                          <a:latin typeface="Times"/>
                          <a:cs typeface="Times"/>
                        </a:rPr>
                        <a:t> thinking and reflection when child is calmer</a:t>
                      </a:r>
                    </a:p>
                    <a:p>
                      <a:pPr marL="285750" indent="-285750">
                        <a:buFont typeface="Arial"/>
                        <a:buChar char="•"/>
                      </a:pPr>
                      <a:r>
                        <a:rPr lang="en-US" baseline="0" dirty="0">
                          <a:latin typeface="Times"/>
                          <a:cs typeface="Times"/>
                        </a:rPr>
                        <a:t>Support problem solving skills</a:t>
                      </a:r>
                    </a:p>
                  </a:txBody>
                  <a:tcPr/>
                </a:tc>
                <a:extLst>
                  <a:ext uri="{0D108BD9-81ED-4DB2-BD59-A6C34878D82A}">
                    <a16:rowId xmlns:a16="http://schemas.microsoft.com/office/drawing/2014/main" val="10001"/>
                  </a:ext>
                </a:extLst>
              </a:tr>
              <a:tr h="2326640">
                <a:tc>
                  <a:txBody>
                    <a:bodyPr/>
                    <a:lstStyle/>
                    <a:p>
                      <a:r>
                        <a:rPr lang="en-US" dirty="0">
                          <a:latin typeface="Times"/>
                          <a:cs typeface="Times"/>
                        </a:rPr>
                        <a:t>Child struggles with friendships and working with other children</a:t>
                      </a:r>
                    </a:p>
                  </a:txBody>
                  <a:tcPr/>
                </a:tc>
                <a:tc>
                  <a:txBody>
                    <a:bodyPr/>
                    <a:lstStyle/>
                    <a:p>
                      <a:pPr marL="285750" indent="-285750">
                        <a:buFont typeface="Arial"/>
                        <a:buChar char="•"/>
                      </a:pPr>
                      <a:r>
                        <a:rPr lang="en-US" baseline="0" dirty="0">
                          <a:latin typeface="Times"/>
                          <a:cs typeface="Times"/>
                        </a:rPr>
                        <a:t>Name and describe child’s struggles in empathic ways</a:t>
                      </a:r>
                    </a:p>
                    <a:p>
                      <a:pPr marL="285750" indent="-285750">
                        <a:buFont typeface="Arial"/>
                        <a:buChar char="•"/>
                      </a:pPr>
                      <a:r>
                        <a:rPr lang="en-US" baseline="0" dirty="0">
                          <a:latin typeface="Times"/>
                          <a:cs typeface="Times"/>
                        </a:rPr>
                        <a:t>Help child to work with other children – e.g. plan activities that require children to share and help each other to reach common goal (like treasure hunt)</a:t>
                      </a:r>
                    </a:p>
                    <a:p>
                      <a:pPr marL="285750" indent="-285750">
                        <a:buFont typeface="Arial"/>
                        <a:buChar char="•"/>
                      </a:pPr>
                      <a:r>
                        <a:rPr lang="en-US" baseline="0" dirty="0">
                          <a:latin typeface="Times"/>
                          <a:cs typeface="Times"/>
                        </a:rPr>
                        <a:t>When child struggles to manage conflict, help the child see things from other viewpoints; and help child understand how our actions affect others; praise child when helpful</a:t>
                      </a:r>
                    </a:p>
                    <a:p>
                      <a:pPr marL="285750" indent="-285750">
                        <a:buFont typeface="Arial"/>
                        <a:buChar char="•"/>
                      </a:pPr>
                      <a:r>
                        <a:rPr lang="en-US" baseline="0" dirty="0">
                          <a:latin typeface="Times"/>
                          <a:cs typeface="Times"/>
                        </a:rPr>
                        <a:t>Praise child when they share, take turns and listen to others</a:t>
                      </a:r>
                      <a:endParaRPr lang="en-US" dirty="0">
                        <a:latin typeface="Times"/>
                        <a:cs typeface="Times"/>
                      </a:endParaRPr>
                    </a:p>
                  </a:txBody>
                  <a:tcPr/>
                </a:tc>
                <a:extLst>
                  <a:ext uri="{0D108BD9-81ED-4DB2-BD59-A6C34878D82A}">
                    <a16:rowId xmlns:a16="http://schemas.microsoft.com/office/drawing/2014/main" val="10002"/>
                  </a:ext>
                </a:extLst>
              </a:tr>
              <a:tr h="912924">
                <a:tc>
                  <a:txBody>
                    <a:bodyPr/>
                    <a:lstStyle/>
                    <a:p>
                      <a:r>
                        <a:rPr lang="en-US" dirty="0">
                          <a:latin typeface="Times"/>
                          <a:cs typeface="Times"/>
                        </a:rPr>
                        <a:t>Child struggles with learning</a:t>
                      </a:r>
                    </a:p>
                  </a:txBody>
                  <a:tcPr/>
                </a:tc>
                <a:tc>
                  <a:txBody>
                    <a:bodyPr/>
                    <a:lstStyle/>
                    <a:p>
                      <a:pPr marL="285750" indent="-285750">
                        <a:buFont typeface="Arial"/>
                        <a:buChar char="•"/>
                      </a:pPr>
                      <a:r>
                        <a:rPr lang="en-US" dirty="0">
                          <a:latin typeface="Times"/>
                          <a:cs typeface="Times"/>
                        </a:rPr>
                        <a:t>Notice and describe the struggles the child is experiencing</a:t>
                      </a:r>
                    </a:p>
                    <a:p>
                      <a:pPr marL="285750" indent="-285750">
                        <a:buFont typeface="Arial"/>
                        <a:buChar char="•"/>
                      </a:pPr>
                      <a:r>
                        <a:rPr lang="en-US" dirty="0">
                          <a:latin typeface="Times"/>
                          <a:cs typeface="Times"/>
                        </a:rPr>
                        <a:t>Be aware the child is likely</a:t>
                      </a:r>
                      <a:r>
                        <a:rPr lang="en-US" baseline="0" dirty="0">
                          <a:latin typeface="Times"/>
                          <a:cs typeface="Times"/>
                        </a:rPr>
                        <a:t> to be overwhelmed with shame</a:t>
                      </a:r>
                    </a:p>
                    <a:p>
                      <a:pPr marL="285750" indent="-285750">
                        <a:buFont typeface="Arial"/>
                        <a:buChar char="•"/>
                      </a:pPr>
                      <a:r>
                        <a:rPr lang="en-US" baseline="0" dirty="0">
                          <a:latin typeface="Times"/>
                          <a:cs typeface="Times"/>
                        </a:rPr>
                        <a:t>Help the child problem solve; encourage flexibility</a:t>
                      </a:r>
                    </a:p>
                    <a:p>
                      <a:pPr marL="285750" indent="-285750">
                        <a:buFont typeface="Arial"/>
                        <a:buChar char="•"/>
                      </a:pPr>
                      <a:r>
                        <a:rPr lang="en-US" baseline="0" dirty="0">
                          <a:latin typeface="Times"/>
                          <a:cs typeface="Times"/>
                        </a:rPr>
                        <a:t>Focus on the process and how it can be enjoyed, rather than getting the answer right or wrong; help child see that getting things wrong is simply a part of learning</a:t>
                      </a:r>
                      <a:endParaRPr lang="en-US" dirty="0">
                        <a:latin typeface="Times"/>
                        <a:cs typeface="Times"/>
                      </a:endParaRPr>
                    </a:p>
                  </a:txBody>
                  <a:tcPr/>
                </a:tc>
                <a:extLst>
                  <a:ext uri="{0D108BD9-81ED-4DB2-BD59-A6C34878D82A}">
                    <a16:rowId xmlns:a16="http://schemas.microsoft.com/office/drawing/2014/main" val="10003"/>
                  </a:ext>
                </a:extLst>
              </a:tr>
            </a:tbl>
          </a:graphicData>
        </a:graphic>
      </p:graphicFrame>
      <p:sp>
        <p:nvSpPr>
          <p:cNvPr id="4" name="Date Placeholder 3"/>
          <p:cNvSpPr>
            <a:spLocks noGrp="1"/>
          </p:cNvSpPr>
          <p:nvPr>
            <p:ph type="dt" sz="half" idx="10"/>
          </p:nvPr>
        </p:nvSpPr>
        <p:spPr/>
        <p:txBody>
          <a:bodyPr/>
          <a:lstStyle/>
          <a:p>
            <a:fld id="{B3CDECA8-440E-024C-97EB-958947EA56DB}" type="datetime1">
              <a:rPr lang="en-GB" smtClean="0"/>
              <a:t>19/05/2022</a:t>
            </a:fld>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20</a:t>
            </a:fld>
            <a:endParaRPr lang="en-US"/>
          </a:p>
        </p:txBody>
      </p:sp>
    </p:spTree>
    <p:extLst>
      <p:ext uri="{BB962C8B-B14F-4D97-AF65-F5344CB8AC3E}">
        <p14:creationId xmlns:p14="http://schemas.microsoft.com/office/powerpoint/2010/main" val="6632430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 y="132080"/>
            <a:ext cx="8016240" cy="609600"/>
          </a:xfrm>
        </p:spPr>
        <p:txBody>
          <a:bodyPr/>
          <a:lstStyle/>
          <a:p>
            <a:pPr algn="ctr"/>
            <a:r>
              <a:rPr lang="en-US" sz="4000" b="1" dirty="0"/>
              <a:t>Promoting resilience in schools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114334"/>
              </p:ext>
            </p:extLst>
          </p:nvPr>
        </p:nvGraphicFramePr>
        <p:xfrm>
          <a:off x="212725" y="904875"/>
          <a:ext cx="8016876" cy="5760720"/>
        </p:xfrm>
        <a:graphic>
          <a:graphicData uri="http://schemas.openxmlformats.org/drawingml/2006/table">
            <a:tbl>
              <a:tblPr firstRow="1" bandRow="1">
                <a:tableStyleId>{5C22544A-7EE6-4342-B048-85BDC9FD1C3A}</a:tableStyleId>
              </a:tblPr>
              <a:tblGrid>
                <a:gridCol w="4008438">
                  <a:extLst>
                    <a:ext uri="{9D8B030D-6E8A-4147-A177-3AD203B41FA5}">
                      <a16:colId xmlns:a16="http://schemas.microsoft.com/office/drawing/2014/main" val="20000"/>
                    </a:ext>
                  </a:extLst>
                </a:gridCol>
                <a:gridCol w="4008438">
                  <a:extLst>
                    <a:ext uri="{9D8B030D-6E8A-4147-A177-3AD203B41FA5}">
                      <a16:colId xmlns:a16="http://schemas.microsoft.com/office/drawing/2014/main" val="20001"/>
                    </a:ext>
                  </a:extLst>
                </a:gridCol>
              </a:tblGrid>
              <a:tr h="370840">
                <a:tc>
                  <a:txBody>
                    <a:bodyPr/>
                    <a:lstStyle/>
                    <a:p>
                      <a:r>
                        <a:rPr lang="en-US" sz="2400" dirty="0">
                          <a:latin typeface="Times"/>
                          <a:cs typeface="Times"/>
                        </a:rPr>
                        <a:t>Do</a:t>
                      </a:r>
                    </a:p>
                  </a:txBody>
                  <a:tcPr/>
                </a:tc>
                <a:tc>
                  <a:txBody>
                    <a:bodyPr/>
                    <a:lstStyle/>
                    <a:p>
                      <a:r>
                        <a:rPr lang="en-US" sz="2400" dirty="0">
                          <a:latin typeface="Times"/>
                          <a:cs typeface="Times"/>
                        </a:rPr>
                        <a:t>Don’t</a:t>
                      </a:r>
                    </a:p>
                  </a:txBody>
                  <a:tcPr/>
                </a:tc>
                <a:extLst>
                  <a:ext uri="{0D108BD9-81ED-4DB2-BD59-A6C34878D82A}">
                    <a16:rowId xmlns:a16="http://schemas.microsoft.com/office/drawing/2014/main" val="10000"/>
                  </a:ext>
                </a:extLst>
              </a:tr>
              <a:tr h="370840">
                <a:tc>
                  <a:txBody>
                    <a:bodyPr/>
                    <a:lstStyle/>
                    <a:p>
                      <a:pPr marL="285750" indent="-285750">
                        <a:buFont typeface="Arial"/>
                        <a:buChar char="•"/>
                      </a:pPr>
                      <a:r>
                        <a:rPr lang="en-US" sz="1900" dirty="0">
                          <a:latin typeface="Times"/>
                          <a:cs typeface="Times"/>
                        </a:rPr>
                        <a:t>Differentiate</a:t>
                      </a:r>
                      <a:r>
                        <a:rPr lang="en-US" sz="1900" baseline="0" dirty="0">
                          <a:latin typeface="Times"/>
                          <a:cs typeface="Times"/>
                        </a:rPr>
                        <a:t> support approaches for children who lack resilience</a:t>
                      </a:r>
                    </a:p>
                    <a:p>
                      <a:pPr marL="285750" indent="-285750">
                        <a:buFont typeface="Arial"/>
                        <a:buChar char="•"/>
                      </a:pPr>
                      <a:r>
                        <a:rPr lang="en-US" sz="1900" dirty="0">
                          <a:latin typeface="Times"/>
                          <a:cs typeface="Times"/>
                        </a:rPr>
                        <a:t>Be calm, notice and name child’s difficulties. Support coping.</a:t>
                      </a:r>
                    </a:p>
                    <a:p>
                      <a:pPr marL="285750" indent="-285750">
                        <a:buFont typeface="Arial"/>
                        <a:buChar char="•"/>
                      </a:pPr>
                      <a:r>
                        <a:rPr lang="en-US" sz="1900" dirty="0">
                          <a:latin typeface="Times"/>
                          <a:cs typeface="Times"/>
                        </a:rPr>
                        <a:t>Help</a:t>
                      </a:r>
                      <a:r>
                        <a:rPr lang="en-US" sz="1900" baseline="0" dirty="0">
                          <a:latin typeface="Times"/>
                          <a:cs typeface="Times"/>
                        </a:rPr>
                        <a:t> calm child, co-</a:t>
                      </a:r>
                      <a:r>
                        <a:rPr lang="en-US" sz="1900" dirty="0">
                          <a:latin typeface="Times"/>
                          <a:cs typeface="Times"/>
                        </a:rPr>
                        <a:t>regulation of strong emotions supports thinking</a:t>
                      </a:r>
                    </a:p>
                    <a:p>
                      <a:pPr marL="285750" indent="-285750">
                        <a:buFont typeface="Arial"/>
                        <a:buChar char="•"/>
                      </a:pPr>
                      <a:r>
                        <a:rPr lang="en-US" sz="1900" dirty="0">
                          <a:latin typeface="Times"/>
                          <a:cs typeface="Times"/>
                        </a:rPr>
                        <a:t>Connect with the child and convey struggles</a:t>
                      </a:r>
                      <a:r>
                        <a:rPr lang="en-US" sz="1900" baseline="0" dirty="0">
                          <a:latin typeface="Times"/>
                          <a:cs typeface="Times"/>
                        </a:rPr>
                        <a:t> are understood (use PACE) before correcting.</a:t>
                      </a:r>
                    </a:p>
                    <a:p>
                      <a:pPr marL="285750" indent="-285750">
                        <a:buFont typeface="Arial"/>
                        <a:buChar char="•"/>
                      </a:pPr>
                      <a:r>
                        <a:rPr lang="en-US" sz="1900" baseline="0" dirty="0">
                          <a:latin typeface="Times"/>
                          <a:cs typeface="Times"/>
                        </a:rPr>
                        <a:t>Recognize the child may have limited prosocial skills; support child’s ability to work and play with children (turn taking/sharing)</a:t>
                      </a:r>
                    </a:p>
                    <a:p>
                      <a:pPr marL="285750" indent="-285750">
                        <a:buFont typeface="Arial"/>
                        <a:buChar char="•"/>
                      </a:pPr>
                      <a:r>
                        <a:rPr lang="en-US" sz="1900" baseline="0" dirty="0">
                          <a:latin typeface="Times"/>
                          <a:cs typeface="Times"/>
                        </a:rPr>
                        <a:t>Set manageable challenges; have </a:t>
                      </a:r>
                      <a:r>
                        <a:rPr lang="en-US" sz="1900" b="1" i="1" baseline="0" dirty="0">
                          <a:latin typeface="Times"/>
                          <a:cs typeface="Times"/>
                        </a:rPr>
                        <a:t>realistic expectations </a:t>
                      </a:r>
                      <a:r>
                        <a:rPr lang="en-US" sz="1900" baseline="0" dirty="0">
                          <a:latin typeface="Times"/>
                          <a:cs typeface="Times"/>
                        </a:rPr>
                        <a:t>(learning and social); child may feel shame if facing tasks they can’t do.</a:t>
                      </a:r>
                    </a:p>
                    <a:p>
                      <a:pPr marL="285750" indent="-285750">
                        <a:buFont typeface="Arial"/>
                        <a:buChar char="•"/>
                      </a:pPr>
                      <a:r>
                        <a:rPr lang="en-US" sz="1900" baseline="0" dirty="0">
                          <a:latin typeface="Times"/>
                          <a:cs typeface="Times"/>
                        </a:rPr>
                        <a:t>Help children ‘have a go’</a:t>
                      </a:r>
                    </a:p>
                  </a:txBody>
                  <a:tcPr/>
                </a:tc>
                <a:tc>
                  <a:txBody>
                    <a:bodyPr/>
                    <a:lstStyle/>
                    <a:p>
                      <a:pPr marL="342900" indent="-342900">
                        <a:buFont typeface="Arial"/>
                        <a:buChar char="•"/>
                      </a:pPr>
                      <a:r>
                        <a:rPr lang="en-US" sz="1900" dirty="0">
                          <a:latin typeface="Times"/>
                          <a:cs typeface="Times"/>
                        </a:rPr>
                        <a:t>Expect child to manage things beyond them –</a:t>
                      </a:r>
                      <a:r>
                        <a:rPr lang="en-US" sz="1900" b="1" i="1" dirty="0">
                          <a:latin typeface="Times"/>
                          <a:cs typeface="Times"/>
                        </a:rPr>
                        <a:t>shame</a:t>
                      </a:r>
                      <a:r>
                        <a:rPr lang="en-US" sz="1900" dirty="0">
                          <a:latin typeface="Times"/>
                          <a:cs typeface="Times"/>
                        </a:rPr>
                        <a:t> is common emotion among children who lack resilience (learning and social)</a:t>
                      </a:r>
                    </a:p>
                    <a:p>
                      <a:pPr marL="342900" indent="-342900">
                        <a:buFont typeface="Arial"/>
                        <a:buChar char="•"/>
                      </a:pPr>
                      <a:r>
                        <a:rPr lang="en-US" sz="1900" dirty="0">
                          <a:latin typeface="Times"/>
                          <a:cs typeface="Times"/>
                        </a:rPr>
                        <a:t>Focus only</a:t>
                      </a:r>
                      <a:r>
                        <a:rPr lang="en-US" sz="1900" baseline="0" dirty="0">
                          <a:latin typeface="Times"/>
                          <a:cs typeface="Times"/>
                        </a:rPr>
                        <a:t> on bad behaviour, rather than the feelings and relationships that underpin child’s struggles.</a:t>
                      </a:r>
                    </a:p>
                    <a:p>
                      <a:pPr marL="342900" indent="-342900">
                        <a:buFont typeface="Arial"/>
                        <a:buChar char="•"/>
                      </a:pPr>
                      <a:r>
                        <a:rPr lang="en-US" sz="1900" baseline="0" dirty="0">
                          <a:latin typeface="Times"/>
                          <a:cs typeface="Times"/>
                        </a:rPr>
                        <a:t>Point out child’s mistakes in front of other children if avoidable.</a:t>
                      </a:r>
                    </a:p>
                    <a:p>
                      <a:pPr marL="342900" indent="-342900">
                        <a:buFont typeface="Arial"/>
                        <a:buChar char="•"/>
                      </a:pPr>
                      <a:r>
                        <a:rPr lang="en-US" sz="1900" baseline="0" dirty="0">
                          <a:latin typeface="Times"/>
                          <a:cs typeface="Times"/>
                        </a:rPr>
                        <a:t>Insist the child looks at you when correcting for mistakes (shaming).</a:t>
                      </a:r>
                    </a:p>
                    <a:p>
                      <a:pPr marL="342900" indent="-342900">
                        <a:buFont typeface="Arial"/>
                        <a:buChar char="•"/>
                      </a:pPr>
                      <a:r>
                        <a:rPr lang="en-US" sz="1900" baseline="0" dirty="0">
                          <a:latin typeface="Times"/>
                          <a:cs typeface="Times"/>
                        </a:rPr>
                        <a:t>Assume child is resilient or can manage tasks normally expected of age group (pockets of immaturity).</a:t>
                      </a:r>
                    </a:p>
                    <a:p>
                      <a:pPr marL="342900" indent="-342900">
                        <a:buFont typeface="Arial"/>
                        <a:buChar char="•"/>
                      </a:pPr>
                      <a:r>
                        <a:rPr lang="en-US" sz="1900" baseline="0" dirty="0">
                          <a:latin typeface="Times"/>
                          <a:cs typeface="Times"/>
                        </a:rPr>
                        <a:t>Assume child possesses appropriate prosocial skills –e.g. importance of using language to convey truth; ability to see others’ viewpoint</a:t>
                      </a:r>
                      <a:endParaRPr lang="en-US" sz="1900" dirty="0">
                        <a:latin typeface="Times"/>
                        <a:cs typeface="Times"/>
                      </a:endParaRPr>
                    </a:p>
                  </a:txBody>
                  <a:tcPr/>
                </a:tc>
                <a:extLst>
                  <a:ext uri="{0D108BD9-81ED-4DB2-BD59-A6C34878D82A}">
                    <a16:rowId xmlns:a16="http://schemas.microsoft.com/office/drawing/2014/main" val="10001"/>
                  </a:ext>
                </a:extLst>
              </a:tr>
            </a:tbl>
          </a:graphicData>
        </a:graphic>
      </p:graphicFrame>
      <p:sp>
        <p:nvSpPr>
          <p:cNvPr id="4" name="Date Placeholder 3"/>
          <p:cNvSpPr>
            <a:spLocks noGrp="1"/>
          </p:cNvSpPr>
          <p:nvPr>
            <p:ph type="dt" sz="half" idx="10"/>
          </p:nvPr>
        </p:nvSpPr>
        <p:spPr/>
        <p:txBody>
          <a:bodyPr/>
          <a:lstStyle/>
          <a:p>
            <a:fld id="{B3CDECA8-440E-024C-97EB-958947EA56DB}" type="datetime1">
              <a:rPr lang="en-GB" smtClean="0"/>
              <a:t>19/05/2022</a:t>
            </a:fld>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21</a:t>
            </a:fld>
            <a:endParaRPr lang="en-US"/>
          </a:p>
        </p:txBody>
      </p:sp>
    </p:spTree>
    <p:extLst>
      <p:ext uri="{BB962C8B-B14F-4D97-AF65-F5344CB8AC3E}">
        <p14:creationId xmlns:p14="http://schemas.microsoft.com/office/powerpoint/2010/main" val="4116440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162560"/>
            <a:ext cx="8097520" cy="690880"/>
          </a:xfrm>
        </p:spPr>
        <p:txBody>
          <a:bodyPr/>
          <a:lstStyle/>
          <a:p>
            <a:pPr algn="ctr"/>
            <a:r>
              <a:rPr lang="en-US" sz="4400" b="1" dirty="0">
                <a:latin typeface="Times"/>
                <a:cs typeface="Times"/>
              </a:rPr>
              <a:t>Key things to remember:</a:t>
            </a:r>
          </a:p>
        </p:txBody>
      </p:sp>
      <p:sp>
        <p:nvSpPr>
          <p:cNvPr id="3" name="Content Placeholder 2"/>
          <p:cNvSpPr>
            <a:spLocks noGrp="1"/>
          </p:cNvSpPr>
          <p:nvPr>
            <p:ph idx="1"/>
          </p:nvPr>
        </p:nvSpPr>
        <p:spPr>
          <a:xfrm>
            <a:off x="203200" y="944880"/>
            <a:ext cx="8097520" cy="5720080"/>
          </a:xfrm>
        </p:spPr>
        <p:txBody>
          <a:bodyPr>
            <a:noAutofit/>
          </a:bodyPr>
          <a:lstStyle/>
          <a:p>
            <a:r>
              <a:rPr lang="en-US" dirty="0">
                <a:latin typeface="Times"/>
                <a:cs typeface="Times"/>
              </a:rPr>
              <a:t>It does not take something extraordinary to thrive against the odds. We need to build resilience through everyday loving connections, attunement and support from caring adults.</a:t>
            </a:r>
          </a:p>
          <a:p>
            <a:r>
              <a:rPr lang="en-US" dirty="0">
                <a:latin typeface="Times"/>
                <a:cs typeface="Times"/>
              </a:rPr>
              <a:t>Resilience, far from being exceptional, is common among children and families</a:t>
            </a:r>
            <a:r>
              <a:rPr lang="en-US" b="1" i="1" dirty="0">
                <a:latin typeface="Times"/>
                <a:cs typeface="Times"/>
              </a:rPr>
              <a:t> – “the ordinary magic of resilience” </a:t>
            </a:r>
            <a:r>
              <a:rPr lang="en-US" dirty="0">
                <a:latin typeface="Times"/>
                <a:cs typeface="Times"/>
              </a:rPr>
              <a:t>(Masters, A).</a:t>
            </a:r>
          </a:p>
          <a:p>
            <a:r>
              <a:rPr lang="en-US" dirty="0">
                <a:latin typeface="Times"/>
                <a:cs typeface="Times"/>
              </a:rPr>
              <a:t>Human brains are malleable; this malleability is greatest in early childhood. So the earlier we start strengthening the child’s prosocial skills and ability to cope with challenges, the better. </a:t>
            </a:r>
          </a:p>
          <a:p>
            <a:r>
              <a:rPr lang="en-US" dirty="0">
                <a:latin typeface="Times"/>
                <a:cs typeface="Times"/>
              </a:rPr>
              <a:t>Human resilience is an ongoing process supported by loving relationships; it is neither a fixed point nor inherent quality.</a:t>
            </a:r>
          </a:p>
          <a:p>
            <a:r>
              <a:rPr lang="en-US" dirty="0">
                <a:latin typeface="Times"/>
                <a:cs typeface="Times"/>
              </a:rPr>
              <a:t>Learning to cope with manageable challenges and threats to our wellbeing is critical for the development of resilience.</a:t>
            </a:r>
          </a:p>
          <a:p>
            <a:r>
              <a:rPr lang="en-US" dirty="0">
                <a:latin typeface="Times"/>
                <a:cs typeface="Times"/>
              </a:rPr>
              <a:t>Resilience can fluctuate over time and different circumstances; a child may struggle in one domain but adapt well in others. Their resilience can be greater or lesser at different points in time. </a:t>
            </a:r>
          </a:p>
        </p:txBody>
      </p:sp>
      <p:sp>
        <p:nvSpPr>
          <p:cNvPr id="4" name="Date Placeholder 3"/>
          <p:cNvSpPr>
            <a:spLocks noGrp="1"/>
          </p:cNvSpPr>
          <p:nvPr>
            <p:ph type="dt" sz="half" idx="10"/>
          </p:nvPr>
        </p:nvSpPr>
        <p:spPr/>
        <p:txBody>
          <a:bodyPr/>
          <a:lstStyle/>
          <a:p>
            <a:fld id="{B3CDECA8-440E-024C-97EB-958947EA56DB}" type="datetime1">
              <a:rPr lang="en-GB" smtClean="0"/>
              <a:t>19/05/2022</a:t>
            </a:fld>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22</a:t>
            </a:fld>
            <a:endParaRPr lang="en-US"/>
          </a:p>
        </p:txBody>
      </p:sp>
    </p:spTree>
    <p:extLst>
      <p:ext uri="{BB962C8B-B14F-4D97-AF65-F5344CB8AC3E}">
        <p14:creationId xmlns:p14="http://schemas.microsoft.com/office/powerpoint/2010/main" val="2620545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040" y="172720"/>
            <a:ext cx="8026400" cy="853440"/>
          </a:xfrm>
        </p:spPr>
        <p:txBody>
          <a:bodyPr/>
          <a:lstStyle/>
          <a:p>
            <a:pPr algn="ctr"/>
            <a:r>
              <a:rPr lang="en-US" sz="4000" b="1" dirty="0">
                <a:latin typeface="Times"/>
                <a:cs typeface="Times"/>
              </a:rPr>
              <a:t>The social nature of humans: in the words of experts</a:t>
            </a:r>
          </a:p>
        </p:txBody>
      </p:sp>
      <p:sp>
        <p:nvSpPr>
          <p:cNvPr id="3" name="Content Placeholder 2"/>
          <p:cNvSpPr>
            <a:spLocks noGrp="1"/>
          </p:cNvSpPr>
          <p:nvPr>
            <p:ph idx="1"/>
          </p:nvPr>
        </p:nvSpPr>
        <p:spPr>
          <a:xfrm>
            <a:off x="193040" y="1209040"/>
            <a:ext cx="8026400" cy="5344160"/>
          </a:xfrm>
        </p:spPr>
        <p:txBody>
          <a:bodyPr>
            <a:noAutofit/>
          </a:bodyPr>
          <a:lstStyle/>
          <a:p>
            <a:pPr marL="114300" indent="0">
              <a:buNone/>
            </a:pPr>
            <a:r>
              <a:rPr lang="en-US" sz="2600" b="1" i="1" dirty="0">
                <a:latin typeface="Times"/>
                <a:cs typeface="Times"/>
              </a:rPr>
              <a:t>“The way we communicate with children has a profound impact on how they develop. Our ability to have sensitive, reciprocal communication nurtures a child’s sense of security, and these trusting relationships help children do well in many areas of their lives</a:t>
            </a:r>
            <a:r>
              <a:rPr lang="is-IS" sz="2600" b="1" i="1" dirty="0">
                <a:latin typeface="Times"/>
                <a:cs typeface="Times"/>
              </a:rPr>
              <a:t>... Children who have positive connections in life have a source of resilience for dealing with life’s challenges.”  </a:t>
            </a:r>
            <a:r>
              <a:rPr lang="is-IS" sz="2500" b="1" i="1" dirty="0">
                <a:latin typeface="Times"/>
                <a:cs typeface="Times"/>
              </a:rPr>
              <a:t>(</a:t>
            </a:r>
            <a:r>
              <a:rPr lang="is-IS" sz="2500" dirty="0">
                <a:latin typeface="Times"/>
                <a:cs typeface="Times"/>
              </a:rPr>
              <a:t>Siegel, D)</a:t>
            </a:r>
          </a:p>
          <a:p>
            <a:pPr marL="114300" indent="0">
              <a:buNone/>
            </a:pPr>
            <a:endParaRPr lang="en-US" sz="2600" b="1" i="1" dirty="0">
              <a:latin typeface="Times"/>
              <a:cs typeface="Times"/>
            </a:endParaRPr>
          </a:p>
          <a:p>
            <a:pPr marL="114300" indent="0">
              <a:buNone/>
            </a:pPr>
            <a:r>
              <a:rPr lang="en-US" sz="2700" b="1" i="1" dirty="0">
                <a:latin typeface="Times"/>
                <a:cs typeface="Times"/>
              </a:rPr>
              <a:t>“It is the need for empathy, the need to be seen, understood and attended to that drives loving connections, which in turn support concern for others and the development of prosocial understanding and skills”. </a:t>
            </a:r>
            <a:r>
              <a:rPr lang="en-US" sz="2700" dirty="0">
                <a:latin typeface="Times"/>
                <a:cs typeface="Times"/>
              </a:rPr>
              <a:t>(Fonagy, P)  Discuss implications of this?</a:t>
            </a:r>
          </a:p>
        </p:txBody>
      </p:sp>
      <p:sp>
        <p:nvSpPr>
          <p:cNvPr id="4" name="Date Placeholder 3"/>
          <p:cNvSpPr>
            <a:spLocks noGrp="1"/>
          </p:cNvSpPr>
          <p:nvPr>
            <p:ph type="dt" sz="half" idx="10"/>
          </p:nvPr>
        </p:nvSpPr>
        <p:spPr/>
        <p:txBody>
          <a:bodyPr/>
          <a:lstStyle/>
          <a:p>
            <a:fld id="{3BF6BC9D-5A34-B641-9F5D-DE357E4BB55D}" type="datetime1">
              <a:rPr lang="en-GB" smtClean="0"/>
              <a:t>19/05/2022</a:t>
            </a:fld>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3</a:t>
            </a:fld>
            <a:endParaRPr lang="en-US"/>
          </a:p>
        </p:txBody>
      </p:sp>
    </p:spTree>
    <p:extLst>
      <p:ext uri="{BB962C8B-B14F-4D97-AF65-F5344CB8AC3E}">
        <p14:creationId xmlns:p14="http://schemas.microsoft.com/office/powerpoint/2010/main" val="3081137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93" y="67354"/>
            <a:ext cx="8143007" cy="779372"/>
          </a:xfrm>
        </p:spPr>
        <p:txBody>
          <a:bodyPr/>
          <a:lstStyle/>
          <a:p>
            <a:pPr algn="ctr"/>
            <a:r>
              <a:rPr lang="en-US" b="1" dirty="0">
                <a:latin typeface="Times"/>
                <a:cs typeface="Times"/>
              </a:rPr>
              <a:t>What are prosocial skills?</a:t>
            </a:r>
          </a:p>
        </p:txBody>
      </p:sp>
      <p:sp>
        <p:nvSpPr>
          <p:cNvPr id="3" name="Content Placeholder 2"/>
          <p:cNvSpPr>
            <a:spLocks noGrp="1"/>
          </p:cNvSpPr>
          <p:nvPr>
            <p:ph idx="1"/>
          </p:nvPr>
        </p:nvSpPr>
        <p:spPr>
          <a:xfrm>
            <a:off x="274320" y="846726"/>
            <a:ext cx="8036560" cy="5808074"/>
          </a:xfrm>
        </p:spPr>
        <p:txBody>
          <a:bodyPr>
            <a:noAutofit/>
          </a:bodyPr>
          <a:lstStyle/>
          <a:p>
            <a:r>
              <a:rPr lang="en-US" sz="2100" dirty="0">
                <a:latin typeface="Times"/>
                <a:cs typeface="Times"/>
              </a:rPr>
              <a:t>Skills which promote healthy, playful &amp; positive connections</a:t>
            </a:r>
          </a:p>
          <a:p>
            <a:r>
              <a:rPr lang="en-US" sz="2100" dirty="0">
                <a:latin typeface="Times"/>
                <a:cs typeface="Times"/>
              </a:rPr>
              <a:t>They are the basis of the willingness &amp; capacity to trust, share, help, comfort, &amp; support others (&amp; support communication with others)</a:t>
            </a:r>
          </a:p>
          <a:p>
            <a:r>
              <a:rPr lang="en-US" sz="2100" dirty="0">
                <a:latin typeface="Times"/>
                <a:cs typeface="Times"/>
              </a:rPr>
              <a:t>They help us to </a:t>
            </a:r>
            <a:r>
              <a:rPr lang="en-US" sz="2100" b="1" i="1" dirty="0">
                <a:latin typeface="Times"/>
                <a:cs typeface="Times"/>
              </a:rPr>
              <a:t>understand &amp; regulate our emotions (&amp; support our capacity for thinking and reflection) and to: </a:t>
            </a:r>
          </a:p>
          <a:p>
            <a:pPr lvl="1"/>
            <a:r>
              <a:rPr lang="en-US" sz="2100" dirty="0">
                <a:latin typeface="Times"/>
                <a:cs typeface="Times"/>
              </a:rPr>
              <a:t>connect to our inner world of thoughts and feelings (our minds)</a:t>
            </a:r>
          </a:p>
          <a:p>
            <a:pPr lvl="1"/>
            <a:r>
              <a:rPr lang="en-US" sz="2100" dirty="0">
                <a:latin typeface="Times"/>
                <a:cs typeface="Times"/>
              </a:rPr>
              <a:t>connect with the thoughts and feelings of others (minds of others)</a:t>
            </a:r>
          </a:p>
          <a:p>
            <a:pPr marL="114300" indent="0">
              <a:buNone/>
            </a:pPr>
            <a:r>
              <a:rPr lang="en-US" sz="2100" b="1" i="1" dirty="0">
                <a:latin typeface="Times"/>
                <a:cs typeface="Times"/>
              </a:rPr>
              <a:t>They include:     S</a:t>
            </a:r>
            <a:r>
              <a:rPr lang="en-US" sz="2100" dirty="0">
                <a:latin typeface="Times"/>
                <a:cs typeface="Times"/>
              </a:rPr>
              <a:t>eeing others’ point of view; Trust others;</a:t>
            </a:r>
          </a:p>
          <a:p>
            <a:pPr lvl="1"/>
            <a:r>
              <a:rPr lang="en-US" sz="2100" dirty="0">
                <a:latin typeface="Times"/>
                <a:cs typeface="Times"/>
              </a:rPr>
              <a:t>Tuning into feelings of others;    </a:t>
            </a:r>
            <a:r>
              <a:rPr lang="en-US" sz="2100" b="1" i="1" dirty="0">
                <a:latin typeface="Times"/>
                <a:cs typeface="Times"/>
              </a:rPr>
              <a:t>All support reflection &amp; problem</a:t>
            </a:r>
          </a:p>
          <a:p>
            <a:pPr lvl="1"/>
            <a:r>
              <a:rPr lang="en-US" sz="2100" dirty="0">
                <a:latin typeface="Times"/>
                <a:cs typeface="Times"/>
              </a:rPr>
              <a:t>Listening and taking turns; 			</a:t>
            </a:r>
            <a:r>
              <a:rPr lang="en-US" sz="2100" b="1" i="1" dirty="0">
                <a:latin typeface="Times"/>
                <a:cs typeface="Times"/>
              </a:rPr>
              <a:t>solving skills</a:t>
            </a:r>
          </a:p>
          <a:p>
            <a:pPr lvl="1"/>
            <a:r>
              <a:rPr lang="en-US" sz="2100" dirty="0">
                <a:latin typeface="Times"/>
                <a:cs typeface="Times"/>
              </a:rPr>
              <a:t>Sharing and helping others;   Showing concern for others;</a:t>
            </a:r>
          </a:p>
          <a:p>
            <a:pPr lvl="1"/>
            <a:r>
              <a:rPr lang="en-US" sz="2100" dirty="0">
                <a:latin typeface="Times"/>
                <a:cs typeface="Times"/>
              </a:rPr>
              <a:t>Putting needs of others above our own when needed;</a:t>
            </a:r>
          </a:p>
          <a:p>
            <a:pPr lvl="1"/>
            <a:r>
              <a:rPr lang="en-US" sz="2100" dirty="0">
                <a:latin typeface="Times"/>
                <a:cs typeface="Times"/>
              </a:rPr>
              <a:t>Managing frustration &amp; disappointment; delaying gratification;</a:t>
            </a:r>
            <a:endParaRPr lang="en-US" sz="2100" b="1" i="1" dirty="0">
              <a:latin typeface="Times"/>
              <a:cs typeface="Times"/>
            </a:endParaRPr>
          </a:p>
          <a:p>
            <a:pPr marL="411480" lvl="1" indent="0">
              <a:buNone/>
            </a:pPr>
            <a:r>
              <a:rPr lang="en-US" sz="2100" b="1" i="1" dirty="0">
                <a:latin typeface="Times"/>
                <a:cs typeface="Times"/>
              </a:rPr>
              <a:t>Children from all cultures have similar forms of prosocial behaviours </a:t>
            </a:r>
          </a:p>
        </p:txBody>
      </p:sp>
      <p:sp>
        <p:nvSpPr>
          <p:cNvPr id="4" name="Date Placeholder 3"/>
          <p:cNvSpPr>
            <a:spLocks noGrp="1"/>
          </p:cNvSpPr>
          <p:nvPr>
            <p:ph type="dt" sz="half" idx="10"/>
          </p:nvPr>
        </p:nvSpPr>
        <p:spPr/>
        <p:txBody>
          <a:bodyPr/>
          <a:lstStyle/>
          <a:p>
            <a:fld id="{CA587D09-49B4-0C4A-8BD1-EEA580702CB5}" type="datetime1">
              <a:rPr lang="en-GB" smtClean="0"/>
              <a:t>19/05/2022</a:t>
            </a:fld>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4</a:t>
            </a:fld>
            <a:endParaRPr lang="en-US"/>
          </a:p>
        </p:txBody>
      </p:sp>
    </p:spTree>
    <p:extLst>
      <p:ext uri="{BB962C8B-B14F-4D97-AF65-F5344CB8AC3E}">
        <p14:creationId xmlns:p14="http://schemas.microsoft.com/office/powerpoint/2010/main" val="2506392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 y="0"/>
            <a:ext cx="8168640" cy="860694"/>
          </a:xfrm>
        </p:spPr>
        <p:txBody>
          <a:bodyPr/>
          <a:lstStyle/>
          <a:p>
            <a:pPr algn="ctr"/>
            <a:r>
              <a:rPr lang="en-US" b="1" dirty="0">
                <a:latin typeface="Times"/>
                <a:cs typeface="Times"/>
              </a:rPr>
              <a:t>How do prosocial skills develop?</a:t>
            </a:r>
          </a:p>
        </p:txBody>
      </p:sp>
      <p:sp>
        <p:nvSpPr>
          <p:cNvPr id="3" name="Content Placeholder 2"/>
          <p:cNvSpPr>
            <a:spLocks noGrp="1"/>
          </p:cNvSpPr>
          <p:nvPr>
            <p:ph idx="1"/>
          </p:nvPr>
        </p:nvSpPr>
        <p:spPr>
          <a:xfrm>
            <a:off x="101600" y="860694"/>
            <a:ext cx="8168640" cy="5855066"/>
          </a:xfrm>
        </p:spPr>
        <p:txBody>
          <a:bodyPr>
            <a:noAutofit/>
          </a:bodyPr>
          <a:lstStyle/>
          <a:p>
            <a:pPr marL="114300" indent="0">
              <a:buNone/>
            </a:pPr>
            <a:r>
              <a:rPr lang="en-US" dirty="0">
                <a:latin typeface="Times"/>
                <a:cs typeface="Times"/>
              </a:rPr>
              <a:t>Foundations laid in early years supported by vital brain development. </a:t>
            </a:r>
          </a:p>
          <a:p>
            <a:pPr marL="114300" indent="0">
              <a:buNone/>
            </a:pPr>
            <a:r>
              <a:rPr lang="en-US" sz="2300" b="1" i="1" dirty="0">
                <a:latin typeface="Times"/>
                <a:cs typeface="Times"/>
              </a:rPr>
              <a:t>Understanding these processes informs our strategies for providing reparative interventions. The PACE approach mirrors the principles &amp; practices of healthy early development.</a:t>
            </a:r>
          </a:p>
          <a:p>
            <a:r>
              <a:rPr lang="en-US" sz="2300" b="1" i="1" dirty="0">
                <a:latin typeface="Times"/>
                <a:cs typeface="Times"/>
              </a:rPr>
              <a:t>Humans are social beings (predisposed to connect with others)</a:t>
            </a:r>
          </a:p>
          <a:p>
            <a:pPr lvl="1"/>
            <a:r>
              <a:rPr lang="en-US" sz="2300" dirty="0">
                <a:latin typeface="Times"/>
                <a:cs typeface="Times"/>
              </a:rPr>
              <a:t>Infants predisposed to connect in loving and playful ways</a:t>
            </a:r>
          </a:p>
          <a:p>
            <a:pPr lvl="1"/>
            <a:r>
              <a:rPr lang="en-US" sz="2300" dirty="0">
                <a:latin typeface="Times"/>
                <a:cs typeface="Times"/>
              </a:rPr>
              <a:t>But they need sensitive &amp; attuned interactions from start for</a:t>
            </a:r>
          </a:p>
          <a:p>
            <a:pPr marL="411480" lvl="1" indent="0">
              <a:buNone/>
            </a:pPr>
            <a:r>
              <a:rPr lang="en-US" sz="2300" dirty="0">
                <a:latin typeface="Times"/>
                <a:cs typeface="Times"/>
              </a:rPr>
              <a:t>social &amp; emotional development to take place in healthy ways (</a:t>
            </a:r>
            <a:r>
              <a:rPr lang="en-US" sz="2300" b="1" i="1" dirty="0">
                <a:latin typeface="Times"/>
                <a:cs typeface="Times"/>
              </a:rPr>
              <a:t>‘serve and return’ interactions</a:t>
            </a:r>
            <a:r>
              <a:rPr lang="en-US" sz="2300" dirty="0">
                <a:latin typeface="Times"/>
                <a:cs typeface="Times"/>
              </a:rPr>
              <a:t>)</a:t>
            </a:r>
          </a:p>
          <a:p>
            <a:r>
              <a:rPr lang="en-US" dirty="0">
                <a:latin typeface="Times"/>
                <a:cs typeface="Times"/>
              </a:rPr>
              <a:t>Roots of prosocial development lie in </a:t>
            </a:r>
            <a:r>
              <a:rPr lang="en-US" b="1" i="1" dirty="0">
                <a:latin typeface="Times"/>
                <a:cs typeface="Times"/>
              </a:rPr>
              <a:t>‘being understood’</a:t>
            </a:r>
            <a:r>
              <a:rPr lang="en-US" dirty="0">
                <a:latin typeface="Times"/>
                <a:cs typeface="Times"/>
              </a:rPr>
              <a:t>, calmed, nurtured &amp; attended to with attunement &amp;empathy not formal teaching.  These experiences drive interest in &amp; concern for others</a:t>
            </a:r>
          </a:p>
          <a:p>
            <a:pPr marL="114300" indent="0">
              <a:buNone/>
            </a:pPr>
            <a:r>
              <a:rPr lang="en-US" sz="2400" b="1" i="1" dirty="0">
                <a:latin typeface="Times"/>
                <a:cs typeface="Times"/>
              </a:rPr>
              <a:t>Secure Base </a:t>
            </a:r>
            <a:r>
              <a:rPr lang="en-US" sz="2400" dirty="0">
                <a:latin typeface="Times"/>
                <a:cs typeface="Times"/>
              </a:rPr>
              <a:t>is vital aspect; who we turn to when distressed -a safe haven to re-experience calm.   </a:t>
            </a:r>
            <a:r>
              <a:rPr lang="en-US" sz="2400" b="1" i="1" dirty="0">
                <a:latin typeface="Times"/>
                <a:cs typeface="Times"/>
              </a:rPr>
              <a:t>Revolution in past 30 years in the neuroscience of social &amp; emotional development</a:t>
            </a:r>
          </a:p>
        </p:txBody>
      </p:sp>
      <p:sp>
        <p:nvSpPr>
          <p:cNvPr id="4" name="Date Placeholder 3"/>
          <p:cNvSpPr>
            <a:spLocks noGrp="1"/>
          </p:cNvSpPr>
          <p:nvPr>
            <p:ph type="dt" sz="half" idx="10"/>
          </p:nvPr>
        </p:nvSpPr>
        <p:spPr/>
        <p:txBody>
          <a:bodyPr/>
          <a:lstStyle/>
          <a:p>
            <a:fld id="{40356710-54FB-2441-AC0A-085265F5741C}" type="datetime1">
              <a:rPr lang="en-GB" smtClean="0"/>
              <a:t>19/05/2022</a:t>
            </a:fld>
            <a:r>
              <a:rPr lang="en-GB" dirty="0"/>
              <a:t>s</a:t>
            </a:r>
            <a:endParaRPr lang="en-US" dirty="0"/>
          </a:p>
        </p:txBody>
      </p:sp>
      <p:sp>
        <p:nvSpPr>
          <p:cNvPr id="5" name="Slide Number Placeholder 4"/>
          <p:cNvSpPr>
            <a:spLocks noGrp="1"/>
          </p:cNvSpPr>
          <p:nvPr>
            <p:ph type="sldNum" sz="quarter" idx="12"/>
          </p:nvPr>
        </p:nvSpPr>
        <p:spPr/>
        <p:txBody>
          <a:bodyPr/>
          <a:lstStyle/>
          <a:p>
            <a:fld id="{6E2D2B3B-882E-40F3-A32F-6DD516915044}" type="slidenum">
              <a:rPr lang="en-US" smtClean="0"/>
              <a:pPr/>
              <a:t>5</a:t>
            </a:fld>
            <a:endParaRPr lang="en-US"/>
          </a:p>
        </p:txBody>
      </p:sp>
    </p:spTree>
    <p:extLst>
      <p:ext uri="{BB962C8B-B14F-4D97-AF65-F5344CB8AC3E}">
        <p14:creationId xmlns:p14="http://schemas.microsoft.com/office/powerpoint/2010/main" val="924542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 y="101600"/>
            <a:ext cx="8158480" cy="680720"/>
          </a:xfrm>
        </p:spPr>
        <p:txBody>
          <a:bodyPr/>
          <a:lstStyle/>
          <a:p>
            <a:pPr algn="ctr"/>
            <a:r>
              <a:rPr lang="en-US" sz="4000" b="1" dirty="0">
                <a:latin typeface="Times"/>
                <a:cs typeface="Times"/>
              </a:rPr>
              <a:t>The neuroscience: some key findings</a:t>
            </a:r>
          </a:p>
        </p:txBody>
      </p:sp>
      <p:sp>
        <p:nvSpPr>
          <p:cNvPr id="3" name="Content Placeholder 2"/>
          <p:cNvSpPr>
            <a:spLocks noGrp="1"/>
          </p:cNvSpPr>
          <p:nvPr>
            <p:ph idx="1"/>
          </p:nvPr>
        </p:nvSpPr>
        <p:spPr>
          <a:xfrm>
            <a:off x="101600" y="782320"/>
            <a:ext cx="8158480" cy="5974080"/>
          </a:xfrm>
        </p:spPr>
        <p:txBody>
          <a:bodyPr>
            <a:noAutofit/>
          </a:bodyPr>
          <a:lstStyle/>
          <a:p>
            <a:r>
              <a:rPr lang="en-US" b="1" dirty="0">
                <a:latin typeface="Times"/>
                <a:cs typeface="Times"/>
              </a:rPr>
              <a:t>Brains built up over time from bottom up</a:t>
            </a:r>
          </a:p>
          <a:p>
            <a:pPr marL="114300" indent="0">
              <a:buNone/>
            </a:pPr>
            <a:r>
              <a:rPr lang="en-US" dirty="0">
                <a:latin typeface="Times"/>
                <a:cs typeface="Times"/>
              </a:rPr>
              <a:t>Quality of early relationships affect architecture of brain by establishing either fragile or sturdy foundation for later development</a:t>
            </a:r>
          </a:p>
          <a:p>
            <a:r>
              <a:rPr lang="en-US" dirty="0">
                <a:latin typeface="Times"/>
                <a:cs typeface="Times"/>
              </a:rPr>
              <a:t>The </a:t>
            </a:r>
            <a:r>
              <a:rPr lang="en-US" b="1" i="1" dirty="0">
                <a:latin typeface="Times"/>
                <a:cs typeface="Times"/>
              </a:rPr>
              <a:t>‘social brain’; </a:t>
            </a:r>
            <a:r>
              <a:rPr lang="en-US" dirty="0">
                <a:latin typeface="Times"/>
                <a:cs typeface="Times"/>
              </a:rPr>
              <a:t>brains do not exist in isolation but are linked to the brains of others via ‘mirror neurons’. (Parent/child brains)</a:t>
            </a:r>
          </a:p>
          <a:p>
            <a:r>
              <a:rPr lang="en-US" b="1" dirty="0">
                <a:latin typeface="Times"/>
                <a:cs typeface="Times"/>
              </a:rPr>
              <a:t>Serve and return relationships are vital for development</a:t>
            </a:r>
          </a:p>
          <a:p>
            <a:pPr marL="114300" indent="0">
              <a:buNone/>
            </a:pPr>
            <a:r>
              <a:rPr lang="en-US" dirty="0">
                <a:latin typeface="Times"/>
                <a:cs typeface="Times"/>
              </a:rPr>
              <a:t>Young children reach out for interaction in many ways –is </a:t>
            </a:r>
            <a:r>
              <a:rPr lang="en-US" b="1" i="1" dirty="0">
                <a:latin typeface="Times"/>
                <a:cs typeface="Times"/>
              </a:rPr>
              <a:t>essential that signs recognized &amp; responded to in attuned &amp; sensitive ways.</a:t>
            </a:r>
          </a:p>
          <a:p>
            <a:r>
              <a:rPr lang="en-US" b="1" dirty="0">
                <a:latin typeface="Times"/>
                <a:cs typeface="Times"/>
              </a:rPr>
              <a:t>Flexibility of development decreases with age</a:t>
            </a:r>
          </a:p>
          <a:p>
            <a:pPr marL="114300" indent="0">
              <a:buNone/>
            </a:pPr>
            <a:r>
              <a:rPr lang="en-US" dirty="0">
                <a:latin typeface="Times"/>
                <a:cs typeface="Times"/>
              </a:rPr>
              <a:t>Easier/more effective to support young brain than rewire later. </a:t>
            </a:r>
          </a:p>
          <a:p>
            <a:r>
              <a:rPr lang="en-US" b="1" dirty="0">
                <a:latin typeface="Times"/>
                <a:cs typeface="Times"/>
              </a:rPr>
              <a:t>Brain functions operate in richly co-ordinated ways.</a:t>
            </a:r>
          </a:p>
          <a:p>
            <a:pPr marL="114300" indent="0">
              <a:buNone/>
            </a:pPr>
            <a:r>
              <a:rPr lang="en-US" sz="2100" dirty="0">
                <a:latin typeface="Times"/>
                <a:cs typeface="Times"/>
              </a:rPr>
              <a:t>Emotional wellbeing &amp; social competence provide strong foundation for emerging cognitive abilities, curiosity and joy in exploring. </a:t>
            </a:r>
          </a:p>
          <a:p>
            <a:r>
              <a:rPr lang="en-US" b="1" dirty="0">
                <a:latin typeface="Times"/>
                <a:cs typeface="Times"/>
              </a:rPr>
              <a:t>Toxic stress damages developing brain architecture</a:t>
            </a:r>
          </a:p>
          <a:p>
            <a:pPr marL="114300" indent="0">
              <a:buNone/>
            </a:pPr>
            <a:r>
              <a:rPr lang="en-US" dirty="0">
                <a:latin typeface="Times"/>
                <a:cs typeface="Times"/>
              </a:rPr>
              <a:t>Unrelenting stress compromises all aspects of social, emotional &amp; cognitive development in children (see ACES research).</a:t>
            </a:r>
          </a:p>
        </p:txBody>
      </p:sp>
      <p:sp>
        <p:nvSpPr>
          <p:cNvPr id="4" name="Date Placeholder 3"/>
          <p:cNvSpPr>
            <a:spLocks noGrp="1"/>
          </p:cNvSpPr>
          <p:nvPr>
            <p:ph type="dt" sz="half" idx="10"/>
          </p:nvPr>
        </p:nvSpPr>
        <p:spPr/>
        <p:txBody>
          <a:bodyPr/>
          <a:lstStyle/>
          <a:p>
            <a:fld id="{CEBBA538-99D2-0C40-B7B7-8294EA254CFD}" type="datetime1">
              <a:rPr lang="en-GB" smtClean="0"/>
              <a:t>19/05/2022</a:t>
            </a:fld>
            <a:endParaRPr lang="en-US" dirty="0"/>
          </a:p>
        </p:txBody>
      </p:sp>
      <p:sp>
        <p:nvSpPr>
          <p:cNvPr id="5" name="Slide Number Placeholder 4"/>
          <p:cNvSpPr>
            <a:spLocks noGrp="1"/>
          </p:cNvSpPr>
          <p:nvPr>
            <p:ph type="sldNum" sz="quarter" idx="12"/>
          </p:nvPr>
        </p:nvSpPr>
        <p:spPr/>
        <p:txBody>
          <a:bodyPr/>
          <a:lstStyle/>
          <a:p>
            <a:fld id="{6E2D2B3B-882E-40F3-A32F-6DD516915044}" type="slidenum">
              <a:rPr lang="en-US" smtClean="0"/>
              <a:pPr/>
              <a:t>6</a:t>
            </a:fld>
            <a:endParaRPr lang="en-US"/>
          </a:p>
        </p:txBody>
      </p:sp>
    </p:spTree>
    <p:extLst>
      <p:ext uri="{BB962C8B-B14F-4D97-AF65-F5344CB8AC3E}">
        <p14:creationId xmlns:p14="http://schemas.microsoft.com/office/powerpoint/2010/main" val="3531557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560" y="162560"/>
            <a:ext cx="8107680" cy="873760"/>
          </a:xfrm>
        </p:spPr>
        <p:txBody>
          <a:bodyPr/>
          <a:lstStyle/>
          <a:p>
            <a:pPr algn="ctr"/>
            <a:r>
              <a:rPr lang="en-US" sz="3600" b="1" dirty="0">
                <a:latin typeface="Times"/>
                <a:cs typeface="Times"/>
              </a:rPr>
              <a:t>Prosocial development in middle childhood</a:t>
            </a:r>
          </a:p>
        </p:txBody>
      </p:sp>
      <p:sp>
        <p:nvSpPr>
          <p:cNvPr id="3" name="Content Placeholder 2"/>
          <p:cNvSpPr>
            <a:spLocks noGrp="1"/>
          </p:cNvSpPr>
          <p:nvPr>
            <p:ph idx="1"/>
          </p:nvPr>
        </p:nvSpPr>
        <p:spPr>
          <a:xfrm>
            <a:off x="162560" y="924560"/>
            <a:ext cx="8178800" cy="5842000"/>
          </a:xfrm>
        </p:spPr>
        <p:txBody>
          <a:bodyPr>
            <a:normAutofit fontScale="47500" lnSpcReduction="20000"/>
          </a:bodyPr>
          <a:lstStyle/>
          <a:p>
            <a:pPr marL="114300" indent="0">
              <a:buNone/>
            </a:pPr>
            <a:r>
              <a:rPr lang="en-US" sz="4600" b="1" i="1" dirty="0">
                <a:latin typeface="Times"/>
                <a:cs typeface="Times"/>
              </a:rPr>
              <a:t>Resilient children are more able to regulate emotions</a:t>
            </a:r>
          </a:p>
          <a:p>
            <a:pPr lvl="1"/>
            <a:r>
              <a:rPr lang="en-US" sz="4600" dirty="0">
                <a:latin typeface="Times"/>
                <a:cs typeface="Times"/>
              </a:rPr>
              <a:t>but need adult help to co-regulate feelings at times of distress</a:t>
            </a:r>
          </a:p>
          <a:p>
            <a:pPr lvl="1"/>
            <a:r>
              <a:rPr lang="en-US" sz="4600" dirty="0">
                <a:latin typeface="Times"/>
                <a:cs typeface="Times"/>
              </a:rPr>
              <a:t>Children with compromised history struggle to regulate emotions</a:t>
            </a:r>
          </a:p>
          <a:p>
            <a:pPr marL="114300" indent="0">
              <a:buNone/>
            </a:pPr>
            <a:r>
              <a:rPr lang="en-US" sz="4600" b="1" i="1" dirty="0">
                <a:latin typeface="Times"/>
                <a:cs typeface="Times"/>
              </a:rPr>
              <a:t>Important developments in how language is used</a:t>
            </a:r>
          </a:p>
          <a:p>
            <a:pPr lvl="1"/>
            <a:r>
              <a:rPr lang="en-US" sz="4600" dirty="0">
                <a:latin typeface="Times"/>
                <a:cs typeface="Times"/>
              </a:rPr>
              <a:t>Gradual shift from using language to keep safe (get what you want, keep out of trouble) </a:t>
            </a:r>
            <a:r>
              <a:rPr lang="en-US" sz="4600" b="1" i="1" dirty="0">
                <a:latin typeface="Times"/>
                <a:cs typeface="Times"/>
              </a:rPr>
              <a:t>to prioritizing truth</a:t>
            </a:r>
            <a:r>
              <a:rPr lang="en-US" sz="4600" dirty="0">
                <a:latin typeface="Times"/>
                <a:cs typeface="Times"/>
              </a:rPr>
              <a:t> </a:t>
            </a:r>
          </a:p>
          <a:p>
            <a:pPr lvl="1"/>
            <a:r>
              <a:rPr lang="en-US" sz="4600" dirty="0">
                <a:latin typeface="Times"/>
                <a:cs typeface="Times"/>
              </a:rPr>
              <a:t>Requires fair/trusted adults, who explain why truth important</a:t>
            </a:r>
          </a:p>
          <a:p>
            <a:pPr lvl="1"/>
            <a:r>
              <a:rPr lang="en-US" sz="4600" dirty="0">
                <a:latin typeface="Times"/>
                <a:cs typeface="Times"/>
              </a:rPr>
              <a:t>Children with poor prosocial skills, who live under cloud of shame and lack resilience find this shift challenging</a:t>
            </a:r>
          </a:p>
          <a:p>
            <a:pPr marL="114300" indent="0">
              <a:buNone/>
            </a:pPr>
            <a:r>
              <a:rPr lang="en-US" sz="4600" b="1" i="1" dirty="0">
                <a:latin typeface="Times"/>
                <a:cs typeface="Times"/>
              </a:rPr>
              <a:t>Sharing and co-operating with groups develops with support</a:t>
            </a:r>
          </a:p>
          <a:p>
            <a:pPr lvl="1"/>
            <a:r>
              <a:rPr lang="en-US" sz="4600" dirty="0">
                <a:latin typeface="Times"/>
                <a:cs typeface="Times"/>
              </a:rPr>
              <a:t>Children with compromised history have different experience of sharing or helping; history of harm leaves children concerned about getting their ‘fair share’ – undermines sharing</a:t>
            </a:r>
          </a:p>
          <a:p>
            <a:pPr marL="114300" indent="0">
              <a:buNone/>
            </a:pPr>
            <a:r>
              <a:rPr lang="en-US" sz="4600" b="1" i="1" dirty="0">
                <a:latin typeface="Times"/>
                <a:cs typeface="Times"/>
              </a:rPr>
              <a:t>Children develop capacity to see things from others’ viewpoint</a:t>
            </a:r>
            <a:endParaRPr lang="en-US" sz="4600" dirty="0">
              <a:latin typeface="Times"/>
              <a:cs typeface="Times"/>
            </a:endParaRPr>
          </a:p>
          <a:p>
            <a:pPr lvl="1"/>
            <a:r>
              <a:rPr lang="en-US" sz="4600" dirty="0">
                <a:latin typeface="Times"/>
                <a:cs typeface="Times"/>
              </a:rPr>
              <a:t>empathy for others</a:t>
            </a:r>
          </a:p>
          <a:p>
            <a:pPr lvl="1"/>
            <a:r>
              <a:rPr lang="en-US" sz="4600" dirty="0">
                <a:latin typeface="Times"/>
                <a:cs typeface="Times"/>
              </a:rPr>
              <a:t>show concern; can help others when distressed</a:t>
            </a:r>
          </a:p>
          <a:p>
            <a:pPr lvl="1"/>
            <a:r>
              <a:rPr lang="en-US" sz="4600" dirty="0">
                <a:latin typeface="Times"/>
                <a:cs typeface="Times"/>
              </a:rPr>
              <a:t>Children with compromised development find it difficult to see other viewpoints. They fear their needs will remain unseen</a:t>
            </a:r>
          </a:p>
          <a:p>
            <a:endParaRPr lang="en-US" sz="2400" dirty="0">
              <a:latin typeface="Times"/>
              <a:cs typeface="Times"/>
            </a:endParaRPr>
          </a:p>
        </p:txBody>
      </p:sp>
      <p:sp>
        <p:nvSpPr>
          <p:cNvPr id="4" name="Date Placeholder 3"/>
          <p:cNvSpPr>
            <a:spLocks noGrp="1"/>
          </p:cNvSpPr>
          <p:nvPr>
            <p:ph type="dt" sz="half" idx="10"/>
          </p:nvPr>
        </p:nvSpPr>
        <p:spPr/>
        <p:txBody>
          <a:bodyPr/>
          <a:lstStyle/>
          <a:p>
            <a:fld id="{B3CDECA8-440E-024C-97EB-958947EA56DB}" type="datetime1">
              <a:rPr lang="en-GB" smtClean="0"/>
              <a:t>19/05/2022</a:t>
            </a:fld>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7</a:t>
            </a:fld>
            <a:endParaRPr lang="en-US"/>
          </a:p>
        </p:txBody>
      </p:sp>
    </p:spTree>
    <p:extLst>
      <p:ext uri="{BB962C8B-B14F-4D97-AF65-F5344CB8AC3E}">
        <p14:creationId xmlns:p14="http://schemas.microsoft.com/office/powerpoint/2010/main" val="3328622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71120"/>
            <a:ext cx="8056880" cy="782320"/>
          </a:xfrm>
        </p:spPr>
        <p:txBody>
          <a:bodyPr/>
          <a:lstStyle/>
          <a:p>
            <a:pPr algn="ctr"/>
            <a:r>
              <a:rPr lang="en-US" sz="3600" b="1" dirty="0">
                <a:latin typeface="Times"/>
                <a:cs typeface="Times"/>
              </a:rPr>
              <a:t>Children with prosocial skills can:</a:t>
            </a:r>
          </a:p>
        </p:txBody>
      </p:sp>
      <p:sp>
        <p:nvSpPr>
          <p:cNvPr id="3" name="Content Placeholder 2"/>
          <p:cNvSpPr>
            <a:spLocks noGrp="1"/>
          </p:cNvSpPr>
          <p:nvPr>
            <p:ph idx="1"/>
          </p:nvPr>
        </p:nvSpPr>
        <p:spPr>
          <a:xfrm>
            <a:off x="203200" y="944880"/>
            <a:ext cx="8056880" cy="5760720"/>
          </a:xfrm>
        </p:spPr>
        <p:txBody>
          <a:bodyPr>
            <a:normAutofit fontScale="62500" lnSpcReduction="20000"/>
          </a:bodyPr>
          <a:lstStyle/>
          <a:p>
            <a:r>
              <a:rPr lang="en-US" sz="3700" dirty="0">
                <a:latin typeface="Times"/>
                <a:cs typeface="Times"/>
              </a:rPr>
              <a:t>Identify, understand and regulate their own emotions</a:t>
            </a:r>
          </a:p>
          <a:p>
            <a:r>
              <a:rPr lang="en-US" sz="3700" dirty="0">
                <a:latin typeface="Times"/>
                <a:cs typeface="Times"/>
              </a:rPr>
              <a:t>Be aware of viewpoint and feelings of others</a:t>
            </a:r>
          </a:p>
          <a:p>
            <a:r>
              <a:rPr lang="en-US" sz="3700" dirty="0">
                <a:latin typeface="Times"/>
                <a:cs typeface="Times"/>
              </a:rPr>
              <a:t>Manage disappointment and frustration; delay gratification</a:t>
            </a:r>
          </a:p>
          <a:p>
            <a:r>
              <a:rPr lang="en-US" sz="3700" dirty="0">
                <a:latin typeface="Times"/>
                <a:cs typeface="Times"/>
              </a:rPr>
              <a:t>Recognize others’ feelings and have empathy for them</a:t>
            </a:r>
          </a:p>
          <a:p>
            <a:r>
              <a:rPr lang="en-US" sz="3700" dirty="0">
                <a:latin typeface="Times"/>
                <a:cs typeface="Times"/>
              </a:rPr>
              <a:t>Share, co-operate with, and help other children </a:t>
            </a:r>
          </a:p>
          <a:p>
            <a:r>
              <a:rPr lang="en-US" sz="3700" dirty="0">
                <a:latin typeface="Times"/>
                <a:cs typeface="Times"/>
              </a:rPr>
              <a:t>Put needs of others first when required to do so</a:t>
            </a:r>
          </a:p>
          <a:p>
            <a:r>
              <a:rPr lang="en-US" sz="3700" dirty="0">
                <a:latin typeface="Times"/>
                <a:cs typeface="Times"/>
              </a:rPr>
              <a:t>Reflect upon feelings, friendships and situations</a:t>
            </a:r>
          </a:p>
          <a:p>
            <a:r>
              <a:rPr lang="en-US" sz="3700" dirty="0">
                <a:latin typeface="Times"/>
                <a:cs typeface="Times"/>
              </a:rPr>
              <a:t>Develop skills to manage conflict &amp; difference in relationships</a:t>
            </a:r>
          </a:p>
          <a:p>
            <a:r>
              <a:rPr lang="en-US" sz="3700" dirty="0">
                <a:latin typeface="Times"/>
                <a:cs typeface="Times"/>
              </a:rPr>
              <a:t>Respond flexibly to changing circumstances</a:t>
            </a:r>
          </a:p>
          <a:p>
            <a:r>
              <a:rPr lang="en-US" sz="3700" dirty="0">
                <a:latin typeface="Times"/>
                <a:cs typeface="Times"/>
              </a:rPr>
              <a:t>Enjoy exploration and tolerate ‘not knowing’ and making mistakes as part of discovery/learning</a:t>
            </a:r>
          </a:p>
          <a:p>
            <a:r>
              <a:rPr lang="en-US" sz="3700" dirty="0">
                <a:latin typeface="Times"/>
                <a:cs typeface="Times"/>
              </a:rPr>
              <a:t>Take turns and follow instructions</a:t>
            </a:r>
          </a:p>
          <a:p>
            <a:r>
              <a:rPr lang="en-US" sz="3700" dirty="0">
                <a:latin typeface="Times"/>
                <a:cs typeface="Times"/>
              </a:rPr>
              <a:t>Develop and enjoy positive relationships with peers &amp; teachers</a:t>
            </a:r>
          </a:p>
          <a:p>
            <a:r>
              <a:rPr lang="en-US" sz="3700" dirty="0">
                <a:latin typeface="Times"/>
                <a:cs typeface="Times"/>
              </a:rPr>
              <a:t>Develop good coping skills </a:t>
            </a:r>
          </a:p>
          <a:p>
            <a:r>
              <a:rPr lang="en-US" sz="3700" dirty="0">
                <a:latin typeface="Times"/>
                <a:cs typeface="Times"/>
              </a:rPr>
              <a:t>Develop good problem-solving skills and capacity for thinking and reflection – supports all aspects of learning</a:t>
            </a:r>
          </a:p>
          <a:p>
            <a:endParaRPr lang="en-US" dirty="0">
              <a:latin typeface="Times"/>
              <a:cs typeface="Times"/>
            </a:endParaRPr>
          </a:p>
          <a:p>
            <a:endParaRPr lang="en-US" dirty="0">
              <a:latin typeface="Times"/>
              <a:cs typeface="Times"/>
            </a:endParaRPr>
          </a:p>
          <a:p>
            <a:endParaRPr lang="en-US" dirty="0">
              <a:latin typeface="Times"/>
              <a:cs typeface="Times"/>
            </a:endParaRPr>
          </a:p>
        </p:txBody>
      </p:sp>
      <p:sp>
        <p:nvSpPr>
          <p:cNvPr id="4" name="Date Placeholder 3"/>
          <p:cNvSpPr>
            <a:spLocks noGrp="1"/>
          </p:cNvSpPr>
          <p:nvPr>
            <p:ph type="dt" sz="half" idx="10"/>
          </p:nvPr>
        </p:nvSpPr>
        <p:spPr/>
        <p:txBody>
          <a:bodyPr/>
          <a:lstStyle/>
          <a:p>
            <a:fld id="{B3CDECA8-440E-024C-97EB-958947EA56DB}" type="datetime1">
              <a:rPr lang="en-GB" smtClean="0"/>
              <a:t>19/05/2022</a:t>
            </a:fld>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8</a:t>
            </a:fld>
            <a:endParaRPr lang="en-US"/>
          </a:p>
        </p:txBody>
      </p:sp>
    </p:spTree>
    <p:extLst>
      <p:ext uri="{BB962C8B-B14F-4D97-AF65-F5344CB8AC3E}">
        <p14:creationId xmlns:p14="http://schemas.microsoft.com/office/powerpoint/2010/main" val="513820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
            <a:ext cx="7620000" cy="924560"/>
          </a:xfrm>
        </p:spPr>
        <p:txBody>
          <a:bodyPr/>
          <a:lstStyle/>
          <a:p>
            <a:pPr algn="ctr"/>
            <a:r>
              <a:rPr lang="en-US" sz="3600" b="1" dirty="0">
                <a:latin typeface="Times"/>
                <a:cs typeface="Times"/>
              </a:rPr>
              <a:t>Promoting prosocial development in children: research evidence</a:t>
            </a:r>
          </a:p>
        </p:txBody>
      </p:sp>
      <p:sp>
        <p:nvSpPr>
          <p:cNvPr id="3" name="Content Placeholder 2"/>
          <p:cNvSpPr>
            <a:spLocks noGrp="1"/>
          </p:cNvSpPr>
          <p:nvPr>
            <p:ph idx="1"/>
          </p:nvPr>
        </p:nvSpPr>
        <p:spPr>
          <a:xfrm>
            <a:off x="243840" y="1239520"/>
            <a:ext cx="8067040" cy="5455920"/>
          </a:xfrm>
        </p:spPr>
        <p:txBody>
          <a:bodyPr>
            <a:normAutofit lnSpcReduction="10000"/>
          </a:bodyPr>
          <a:lstStyle/>
          <a:p>
            <a:r>
              <a:rPr lang="en-US" sz="2400" dirty="0">
                <a:latin typeface="Times"/>
                <a:cs typeface="Times"/>
              </a:rPr>
              <a:t>Don’t use rewards and consequences to promote prosocial values and behaviour; see them as good in own right</a:t>
            </a:r>
          </a:p>
          <a:p>
            <a:r>
              <a:rPr lang="en-US" sz="2400" dirty="0">
                <a:latin typeface="Times"/>
                <a:cs typeface="Times"/>
              </a:rPr>
              <a:t>Be aware of child’s capacity for empathy and sympathy</a:t>
            </a:r>
          </a:p>
          <a:p>
            <a:r>
              <a:rPr lang="en-US" sz="2400" dirty="0">
                <a:latin typeface="Times"/>
                <a:cs typeface="Times"/>
              </a:rPr>
              <a:t>Heighten the child’s awareness of the emotions of others</a:t>
            </a:r>
          </a:p>
          <a:p>
            <a:r>
              <a:rPr lang="en-US" sz="2400" dirty="0">
                <a:latin typeface="Times"/>
                <a:cs typeface="Times"/>
              </a:rPr>
              <a:t>Point out consequences of actions and impact on others</a:t>
            </a:r>
          </a:p>
          <a:p>
            <a:r>
              <a:rPr lang="en-US" sz="2400" dirty="0">
                <a:latin typeface="Times"/>
                <a:cs typeface="Times"/>
              </a:rPr>
              <a:t>Be supportive and sensitive to child's needs</a:t>
            </a:r>
          </a:p>
          <a:p>
            <a:r>
              <a:rPr lang="en-US" sz="2400" dirty="0">
                <a:latin typeface="Times"/>
                <a:cs typeface="Times"/>
              </a:rPr>
              <a:t>Be warm and support the regulations of child’s emotions</a:t>
            </a:r>
          </a:p>
          <a:p>
            <a:r>
              <a:rPr lang="en-US" sz="2400" dirty="0">
                <a:latin typeface="Times"/>
                <a:cs typeface="Times"/>
              </a:rPr>
              <a:t>Support child’s skill to manage/ regulate their own emotions</a:t>
            </a:r>
          </a:p>
          <a:p>
            <a:r>
              <a:rPr lang="en-US" sz="2400" dirty="0">
                <a:latin typeface="Times"/>
                <a:cs typeface="Times"/>
              </a:rPr>
              <a:t>Support problem solving skills</a:t>
            </a:r>
          </a:p>
          <a:p>
            <a:r>
              <a:rPr lang="en-US" sz="2400" dirty="0">
                <a:latin typeface="Times"/>
                <a:cs typeface="Times"/>
              </a:rPr>
              <a:t>Minimize punishment; maximize support and encouragement</a:t>
            </a:r>
          </a:p>
          <a:p>
            <a:r>
              <a:rPr lang="en-US" sz="2400" dirty="0">
                <a:latin typeface="Times"/>
                <a:cs typeface="Times"/>
              </a:rPr>
              <a:t>Support opportunities to give and support others</a:t>
            </a:r>
          </a:p>
          <a:p>
            <a:r>
              <a:rPr lang="en-US" sz="2400" dirty="0">
                <a:latin typeface="Times"/>
                <a:cs typeface="Times"/>
              </a:rPr>
              <a:t>Help child develop a sense of themselves as prosocial: kind, helpful, thoughtful, and able to share and take turns and recognize needs of others</a:t>
            </a:r>
          </a:p>
          <a:p>
            <a:endParaRPr lang="en-US" sz="2400" dirty="0">
              <a:latin typeface="Times"/>
              <a:cs typeface="Times"/>
            </a:endParaRPr>
          </a:p>
        </p:txBody>
      </p:sp>
      <p:sp>
        <p:nvSpPr>
          <p:cNvPr id="4" name="Date Placeholder 3"/>
          <p:cNvSpPr>
            <a:spLocks noGrp="1"/>
          </p:cNvSpPr>
          <p:nvPr>
            <p:ph type="dt" sz="half" idx="10"/>
          </p:nvPr>
        </p:nvSpPr>
        <p:spPr/>
        <p:txBody>
          <a:bodyPr/>
          <a:lstStyle/>
          <a:p>
            <a:fld id="{B3CDECA8-440E-024C-97EB-958947EA56DB}" type="datetime1">
              <a:rPr lang="en-GB" smtClean="0"/>
              <a:t>19/05/2022</a:t>
            </a:fld>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9</a:t>
            </a:fld>
            <a:endParaRPr lang="en-US"/>
          </a:p>
        </p:txBody>
      </p:sp>
    </p:spTree>
    <p:extLst>
      <p:ext uri="{BB962C8B-B14F-4D97-AF65-F5344CB8AC3E}">
        <p14:creationId xmlns:p14="http://schemas.microsoft.com/office/powerpoint/2010/main" val="29073529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1379</TotalTime>
  <Words>3061</Words>
  <Application>Microsoft Office PowerPoint</Application>
  <PresentationFormat>On-screen Show (4:3)</PresentationFormat>
  <Paragraphs>283</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Cambria</vt:lpstr>
      <vt:lpstr>Times</vt:lpstr>
      <vt:lpstr>Adjacency</vt:lpstr>
      <vt:lpstr>Promoting prosocial development and resilience among children: practical guidance for schools</vt:lpstr>
      <vt:lpstr>Why understanding prosocial development and resilience in children is important for school staff?</vt:lpstr>
      <vt:lpstr>The social nature of humans: in the words of experts</vt:lpstr>
      <vt:lpstr>What are prosocial skills?</vt:lpstr>
      <vt:lpstr>How do prosocial skills develop?</vt:lpstr>
      <vt:lpstr>The neuroscience: some key findings</vt:lpstr>
      <vt:lpstr>Prosocial development in middle childhood</vt:lpstr>
      <vt:lpstr>Children with prosocial skills can:</vt:lpstr>
      <vt:lpstr>Promoting prosocial development in children: research evidence</vt:lpstr>
      <vt:lpstr>What is resilience in children?</vt:lpstr>
      <vt:lpstr>Resilience is capacity to find balance between protective factors and adversity</vt:lpstr>
      <vt:lpstr>Supporting resilience in children</vt:lpstr>
      <vt:lpstr>What resilient children are able to do</vt:lpstr>
      <vt:lpstr>Factors that support resilience</vt:lpstr>
      <vt:lpstr>Adversities: risk factors that threaten resilience</vt:lpstr>
      <vt:lpstr>Building resilience in children</vt:lpstr>
      <vt:lpstr>Impact of poorly developed prosocial skills</vt:lpstr>
      <vt:lpstr>PowerPoint Presentation</vt:lpstr>
      <vt:lpstr>Supporting children who lack resilience: using  the PACE approach</vt:lpstr>
      <vt:lpstr>PowerPoint Presentation</vt:lpstr>
      <vt:lpstr>Promoting resilience in schools</vt:lpstr>
      <vt:lpstr>Key things to remember: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Schools training: promoting prosocial development and resilience among children</dc:title>
  <dc:creator>Lynette Rentoul</dc:creator>
  <cp:lastModifiedBy>Kelly Marshall</cp:lastModifiedBy>
  <cp:revision>133</cp:revision>
  <cp:lastPrinted>2020-10-06T16:10:19Z</cp:lastPrinted>
  <dcterms:created xsi:type="dcterms:W3CDTF">2020-07-27T11:48:12Z</dcterms:created>
  <dcterms:modified xsi:type="dcterms:W3CDTF">2022-05-19T08:18:12Z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5bade86-969a-4cfc-8d70-99d1f0adeaba_Enabled">
    <vt:lpwstr>true</vt:lpwstr>
  </property>
  <property fmtid="{D5CDD505-2E9C-101B-9397-08002B2CF9AE}" pid="3" name="MSIP_Label_65bade86-969a-4cfc-8d70-99d1f0adeaba_SetDate">
    <vt:lpwstr>2022-05-19T08:18:12Z</vt:lpwstr>
  </property>
  <property fmtid="{D5CDD505-2E9C-101B-9397-08002B2CF9AE}" pid="4" name="MSIP_Label_65bade86-969a-4cfc-8d70-99d1f0adeaba_Method">
    <vt:lpwstr>Privileged</vt:lpwstr>
  </property>
  <property fmtid="{D5CDD505-2E9C-101B-9397-08002B2CF9AE}" pid="5" name="MSIP_Label_65bade86-969a-4cfc-8d70-99d1f0adeaba_Name">
    <vt:lpwstr>65bade86-969a-4cfc-8d70-99d1f0adeaba</vt:lpwstr>
  </property>
  <property fmtid="{D5CDD505-2E9C-101B-9397-08002B2CF9AE}" pid="6" name="MSIP_Label_65bade86-969a-4cfc-8d70-99d1f0adeaba_SiteId">
    <vt:lpwstr>efaa16aa-d1de-4d58-ba2e-2833fdfdd29f</vt:lpwstr>
  </property>
  <property fmtid="{D5CDD505-2E9C-101B-9397-08002B2CF9AE}" pid="7" name="MSIP_Label_65bade86-969a-4cfc-8d70-99d1f0adeaba_ActionId">
    <vt:lpwstr>5974a0f2-aa6a-4f49-b5e5-02cf5d978058</vt:lpwstr>
  </property>
  <property fmtid="{D5CDD505-2E9C-101B-9397-08002B2CF9AE}" pid="8" name="MSIP_Label_65bade86-969a-4cfc-8d70-99d1f0adeaba_ContentBits">
    <vt:lpwstr>1</vt:lpwstr>
  </property>
</Properties>
</file>