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2" r:id="rId1"/>
  </p:sldMasterIdLst>
  <p:notesMasterIdLst>
    <p:notesMasterId r:id="rId26"/>
  </p:notesMasterIdLst>
  <p:handoutMasterIdLst>
    <p:handoutMasterId r:id="rId27"/>
  </p:handoutMasterIdLst>
  <p:sldIdLst>
    <p:sldId id="256" r:id="rId2"/>
    <p:sldId id="290" r:id="rId3"/>
    <p:sldId id="306" r:id="rId4"/>
    <p:sldId id="273" r:id="rId5"/>
    <p:sldId id="291" r:id="rId6"/>
    <p:sldId id="258" r:id="rId7"/>
    <p:sldId id="289" r:id="rId8"/>
    <p:sldId id="307" r:id="rId9"/>
    <p:sldId id="286" r:id="rId10"/>
    <p:sldId id="302" r:id="rId11"/>
    <p:sldId id="300" r:id="rId12"/>
    <p:sldId id="299" r:id="rId13"/>
    <p:sldId id="308" r:id="rId14"/>
    <p:sldId id="293" r:id="rId15"/>
    <p:sldId id="303" r:id="rId16"/>
    <p:sldId id="304" r:id="rId17"/>
    <p:sldId id="305" r:id="rId18"/>
    <p:sldId id="267" r:id="rId19"/>
    <p:sldId id="268" r:id="rId20"/>
    <p:sldId id="297" r:id="rId21"/>
    <p:sldId id="298" r:id="rId22"/>
    <p:sldId id="282" r:id="rId23"/>
    <p:sldId id="284" r:id="rId24"/>
    <p:sldId id="29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8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EFA3E8-EBD7-4B19-8A4F-0EC1C1CEEBCC}" type="doc">
      <dgm:prSet loTypeId="urn:microsoft.com/office/officeart/2005/8/layout/cycle4" loCatId="cycle" qsTypeId="urn:microsoft.com/office/officeart/2005/8/quickstyle/simple1" qsCatId="simple" csTypeId="urn:microsoft.com/office/officeart/2005/8/colors/accent1_3" csCatId="accent1" phldr="1"/>
      <dgm:spPr/>
      <dgm:t>
        <a:bodyPr/>
        <a:lstStyle/>
        <a:p>
          <a:endParaRPr lang="en-GB"/>
        </a:p>
      </dgm:t>
    </dgm:pt>
    <dgm:pt modelId="{E37E76B7-FF28-4E0B-B589-84B3FD2874E0}">
      <dgm:prSet phldrT="[Text]"/>
      <dgm:spPr/>
      <dgm:t>
        <a:bodyPr/>
        <a:lstStyle/>
        <a:p>
          <a:r>
            <a:rPr lang="en-GB" dirty="0"/>
            <a:t>Coping and advice</a:t>
          </a:r>
        </a:p>
      </dgm:t>
    </dgm:pt>
    <dgm:pt modelId="{72D81DDE-ED27-44C6-8ADC-E3A3297B8541}" type="parTrans" cxnId="{4EEB4CD9-DF93-4C5E-945F-95899A4F988A}">
      <dgm:prSet/>
      <dgm:spPr/>
      <dgm:t>
        <a:bodyPr/>
        <a:lstStyle/>
        <a:p>
          <a:endParaRPr lang="en-GB"/>
        </a:p>
      </dgm:t>
    </dgm:pt>
    <dgm:pt modelId="{9A8760A1-5C0E-4D30-8AAF-008FE716E5CC}" type="sibTrans" cxnId="{4EEB4CD9-DF93-4C5E-945F-95899A4F988A}">
      <dgm:prSet/>
      <dgm:spPr/>
      <dgm:t>
        <a:bodyPr/>
        <a:lstStyle/>
        <a:p>
          <a:endParaRPr lang="en-GB"/>
        </a:p>
      </dgm:t>
    </dgm:pt>
    <dgm:pt modelId="{0448A24F-9FC5-426F-83BC-46A7AC172238}">
      <dgm:prSet phldrT="[Text]" custT="1"/>
      <dgm:spPr/>
      <dgm:t>
        <a:bodyPr/>
        <a:lstStyle/>
        <a:p>
          <a:r>
            <a:rPr lang="en-GB" sz="1400" dirty="0">
              <a:latin typeface="Cambria"/>
              <a:cs typeface="Cambria"/>
            </a:rPr>
            <a:t>Support and guidance in schools; TIS staff; SENCo</a:t>
          </a:r>
        </a:p>
      </dgm:t>
    </dgm:pt>
    <dgm:pt modelId="{AE1F15A2-CA52-48D6-9A1E-E9FEE9AE8E19}" type="parTrans" cxnId="{CE91D949-1DC4-41FB-A464-1877FFF99EA7}">
      <dgm:prSet/>
      <dgm:spPr/>
      <dgm:t>
        <a:bodyPr/>
        <a:lstStyle/>
        <a:p>
          <a:endParaRPr lang="en-GB"/>
        </a:p>
      </dgm:t>
    </dgm:pt>
    <dgm:pt modelId="{2DE2611D-3823-4327-8A0C-8B3EFF96193A}" type="sibTrans" cxnId="{CE91D949-1DC4-41FB-A464-1877FFF99EA7}">
      <dgm:prSet/>
      <dgm:spPr/>
      <dgm:t>
        <a:bodyPr/>
        <a:lstStyle/>
        <a:p>
          <a:endParaRPr lang="en-GB"/>
        </a:p>
      </dgm:t>
    </dgm:pt>
    <dgm:pt modelId="{1A784AD5-364B-4A90-90FD-865F4F2BA18B}">
      <dgm:prSet phldrT="[Text]"/>
      <dgm:spPr/>
      <dgm:t>
        <a:bodyPr/>
        <a:lstStyle/>
        <a:p>
          <a:r>
            <a:rPr lang="en-GB" dirty="0"/>
            <a:t>Getting help</a:t>
          </a:r>
        </a:p>
      </dgm:t>
    </dgm:pt>
    <dgm:pt modelId="{760A8275-DBF0-4057-B86B-D45DAD353ABB}" type="parTrans" cxnId="{DBDEF71A-6FF7-4646-8258-2C4CEBF7B5A6}">
      <dgm:prSet/>
      <dgm:spPr/>
      <dgm:t>
        <a:bodyPr/>
        <a:lstStyle/>
        <a:p>
          <a:endParaRPr lang="en-GB"/>
        </a:p>
      </dgm:t>
    </dgm:pt>
    <dgm:pt modelId="{DD341D78-BB20-49F5-8CCA-A89531E4C71C}" type="sibTrans" cxnId="{DBDEF71A-6FF7-4646-8258-2C4CEBF7B5A6}">
      <dgm:prSet/>
      <dgm:spPr/>
      <dgm:t>
        <a:bodyPr/>
        <a:lstStyle/>
        <a:p>
          <a:endParaRPr lang="en-GB"/>
        </a:p>
      </dgm:t>
    </dgm:pt>
    <dgm:pt modelId="{F47241FE-AE62-4538-909B-F44C1925DFD1}">
      <dgm:prSet phldrT="[Text]" custT="1"/>
      <dgm:spPr/>
      <dgm:t>
        <a:bodyPr/>
        <a:lstStyle/>
        <a:p>
          <a:r>
            <a:rPr lang="en-GB" sz="1200" dirty="0"/>
            <a:t>BLOOM; Voluntary Sector; YPC; School nurses;</a:t>
          </a:r>
        </a:p>
      </dgm:t>
    </dgm:pt>
    <dgm:pt modelId="{931246AE-B95E-4776-B231-ABE2347EE33A}" type="parTrans" cxnId="{BB0E9CE0-60E4-4AD0-A1CE-0B8602CBBDB2}">
      <dgm:prSet/>
      <dgm:spPr/>
      <dgm:t>
        <a:bodyPr/>
        <a:lstStyle/>
        <a:p>
          <a:endParaRPr lang="en-GB"/>
        </a:p>
      </dgm:t>
    </dgm:pt>
    <dgm:pt modelId="{1136B3F9-1E18-49DF-9E37-5A705805858A}" type="sibTrans" cxnId="{BB0E9CE0-60E4-4AD0-A1CE-0B8602CBBDB2}">
      <dgm:prSet/>
      <dgm:spPr/>
      <dgm:t>
        <a:bodyPr/>
        <a:lstStyle/>
        <a:p>
          <a:endParaRPr lang="en-GB"/>
        </a:p>
      </dgm:t>
    </dgm:pt>
    <dgm:pt modelId="{068E393B-9DEF-4104-9E2C-A6A8A7244EA7}">
      <dgm:prSet phldrT="[Text]"/>
      <dgm:spPr/>
      <dgm:t>
        <a:bodyPr/>
        <a:lstStyle/>
        <a:p>
          <a:r>
            <a:rPr lang="en-GB" dirty="0"/>
            <a:t>Getting more help</a:t>
          </a:r>
        </a:p>
      </dgm:t>
    </dgm:pt>
    <dgm:pt modelId="{93E157D3-C6AB-41AE-A4B1-0EC587A74D91}" type="parTrans" cxnId="{CC08FE98-08DF-4172-A95B-7CDA5A737D8C}">
      <dgm:prSet/>
      <dgm:spPr/>
      <dgm:t>
        <a:bodyPr/>
        <a:lstStyle/>
        <a:p>
          <a:endParaRPr lang="en-GB"/>
        </a:p>
      </dgm:t>
    </dgm:pt>
    <dgm:pt modelId="{357F50E2-320B-4682-A4BF-9C2644BE574F}" type="sibTrans" cxnId="{CC08FE98-08DF-4172-A95B-7CDA5A737D8C}">
      <dgm:prSet/>
      <dgm:spPr/>
      <dgm:t>
        <a:bodyPr/>
        <a:lstStyle/>
        <a:p>
          <a:endParaRPr lang="en-GB"/>
        </a:p>
      </dgm:t>
    </dgm:pt>
    <dgm:pt modelId="{014E59D8-8E9E-44D2-9B42-F0D81ED86746}">
      <dgm:prSet phldrT="[Text]" custT="1"/>
      <dgm:spPr/>
      <dgm:t>
        <a:bodyPr/>
        <a:lstStyle/>
        <a:p>
          <a:r>
            <a:rPr lang="en-GB" sz="1600" dirty="0">
              <a:latin typeface="Cambria"/>
              <a:cs typeface="Cambria"/>
            </a:rPr>
            <a:t>Specialist CAMHS/CAPs;   CEDS;</a:t>
          </a:r>
        </a:p>
      </dgm:t>
    </dgm:pt>
    <dgm:pt modelId="{B4004164-944F-4BD4-9A26-E5607E7B3309}" type="parTrans" cxnId="{4D51B5D3-AA4F-46A8-9532-63FED3A818BB}">
      <dgm:prSet/>
      <dgm:spPr/>
      <dgm:t>
        <a:bodyPr/>
        <a:lstStyle/>
        <a:p>
          <a:endParaRPr lang="en-GB"/>
        </a:p>
      </dgm:t>
    </dgm:pt>
    <dgm:pt modelId="{38CE57B1-0236-4F27-87C9-173CC24ABF6B}" type="sibTrans" cxnId="{4D51B5D3-AA4F-46A8-9532-63FED3A818BB}">
      <dgm:prSet/>
      <dgm:spPr/>
      <dgm:t>
        <a:bodyPr/>
        <a:lstStyle/>
        <a:p>
          <a:endParaRPr lang="en-GB"/>
        </a:p>
      </dgm:t>
    </dgm:pt>
    <dgm:pt modelId="{FF5BFF48-BBA9-4DB7-9BDC-075DD0ECFD23}">
      <dgm:prSet phldrT="[Text]"/>
      <dgm:spPr/>
      <dgm:t>
        <a:bodyPr/>
        <a:lstStyle/>
        <a:p>
          <a:r>
            <a:rPr lang="en-GB" dirty="0"/>
            <a:t>Risk support</a:t>
          </a:r>
        </a:p>
      </dgm:t>
    </dgm:pt>
    <dgm:pt modelId="{E19CD8BE-7C4F-4FA9-BF94-82F32FCF7F35}" type="parTrans" cxnId="{A50172F0-63E8-445F-AB83-52D99247761A}">
      <dgm:prSet/>
      <dgm:spPr/>
      <dgm:t>
        <a:bodyPr/>
        <a:lstStyle/>
        <a:p>
          <a:endParaRPr lang="en-GB"/>
        </a:p>
      </dgm:t>
    </dgm:pt>
    <dgm:pt modelId="{5E06961E-AF7C-4516-90CD-AF5269DEE4CC}" type="sibTrans" cxnId="{A50172F0-63E8-445F-AB83-52D99247761A}">
      <dgm:prSet/>
      <dgm:spPr/>
      <dgm:t>
        <a:bodyPr/>
        <a:lstStyle/>
        <a:p>
          <a:endParaRPr lang="en-GB"/>
        </a:p>
      </dgm:t>
    </dgm:pt>
    <dgm:pt modelId="{A2A83468-E847-4ABF-B201-9E8686CEDFEF}">
      <dgm:prSet phldrT="[Text]" custT="1"/>
      <dgm:spPr/>
      <dgm:t>
        <a:bodyPr/>
        <a:lstStyle/>
        <a:p>
          <a:r>
            <a:rPr lang="en-GB" sz="1600" dirty="0">
              <a:latin typeface="Cambria"/>
              <a:cs typeface="Cambria"/>
            </a:rPr>
            <a:t>Managing risk; Social Care and CAMHS; safety plans; crisis &amp; outreach teams</a:t>
          </a:r>
        </a:p>
      </dgm:t>
    </dgm:pt>
    <dgm:pt modelId="{01CBD17E-89F6-47A2-B43A-287BB21A57FC}" type="parTrans" cxnId="{5F8723E3-B60E-446F-A879-37A51E3D7AE2}">
      <dgm:prSet/>
      <dgm:spPr/>
      <dgm:t>
        <a:bodyPr/>
        <a:lstStyle/>
        <a:p>
          <a:endParaRPr lang="en-GB"/>
        </a:p>
      </dgm:t>
    </dgm:pt>
    <dgm:pt modelId="{E7BC0830-2CC3-4C74-A81A-CAD8956E1719}" type="sibTrans" cxnId="{5F8723E3-B60E-446F-A879-37A51E3D7AE2}">
      <dgm:prSet/>
      <dgm:spPr/>
      <dgm:t>
        <a:bodyPr/>
        <a:lstStyle/>
        <a:p>
          <a:endParaRPr lang="en-GB"/>
        </a:p>
      </dgm:t>
    </dgm:pt>
    <dgm:pt modelId="{224B1FF8-D627-420C-A200-2C40AD3B40E6}">
      <dgm:prSet custT="1"/>
      <dgm:spPr/>
      <dgm:t>
        <a:bodyPr/>
        <a:lstStyle/>
        <a:p>
          <a:r>
            <a:rPr lang="en-GB" sz="1400" dirty="0">
              <a:latin typeface="Cambria"/>
              <a:cs typeface="Cambria"/>
            </a:rPr>
            <a:t>Ed. Psych</a:t>
          </a:r>
        </a:p>
      </dgm:t>
    </dgm:pt>
    <dgm:pt modelId="{130D6C75-49F7-4D31-8B1F-3BA3194A8A2D}" type="parTrans" cxnId="{DEBFDA14-5927-4477-9D43-0947CE9E0D95}">
      <dgm:prSet/>
      <dgm:spPr/>
      <dgm:t>
        <a:bodyPr/>
        <a:lstStyle/>
        <a:p>
          <a:endParaRPr lang="en-GB"/>
        </a:p>
      </dgm:t>
    </dgm:pt>
    <dgm:pt modelId="{0284D727-E80D-4695-9FB0-145DEA6FE314}" type="sibTrans" cxnId="{DEBFDA14-5927-4477-9D43-0947CE9E0D95}">
      <dgm:prSet/>
      <dgm:spPr/>
      <dgm:t>
        <a:bodyPr/>
        <a:lstStyle/>
        <a:p>
          <a:endParaRPr lang="en-GB"/>
        </a:p>
      </dgm:t>
    </dgm:pt>
    <dgm:pt modelId="{631767B8-4CDE-49E5-AD88-231F51D7978F}">
      <dgm:prSet custT="1"/>
      <dgm:spPr/>
      <dgm:t>
        <a:bodyPr/>
        <a:lstStyle/>
        <a:p>
          <a:r>
            <a:rPr lang="en-GB" sz="1400" dirty="0"/>
            <a:t>Public Health</a:t>
          </a:r>
        </a:p>
      </dgm:t>
    </dgm:pt>
    <dgm:pt modelId="{D71F9462-C1B7-4951-9D49-B8EC3B7572DA}" type="parTrans" cxnId="{8C959F04-BDAE-407E-9C9E-E0B78CE8D45D}">
      <dgm:prSet/>
      <dgm:spPr/>
      <dgm:t>
        <a:bodyPr/>
        <a:lstStyle/>
        <a:p>
          <a:endParaRPr lang="en-GB"/>
        </a:p>
      </dgm:t>
    </dgm:pt>
    <dgm:pt modelId="{410F7655-ED3C-4C38-9F19-D78A3F661CA8}" type="sibTrans" cxnId="{8C959F04-BDAE-407E-9C9E-E0B78CE8D45D}">
      <dgm:prSet/>
      <dgm:spPr/>
      <dgm:t>
        <a:bodyPr/>
        <a:lstStyle/>
        <a:p>
          <a:endParaRPr lang="en-GB"/>
        </a:p>
      </dgm:t>
    </dgm:pt>
    <dgm:pt modelId="{70D0AF68-BA71-4228-B25F-0D40DF078F06}">
      <dgm:prSet/>
      <dgm:spPr/>
      <dgm:t>
        <a:bodyPr/>
        <a:lstStyle/>
        <a:p>
          <a:endParaRPr lang="en-GB" sz="1300"/>
        </a:p>
      </dgm:t>
    </dgm:pt>
    <dgm:pt modelId="{4BC91913-E060-4982-BB37-14BB3BC4DAFD}" type="parTrans" cxnId="{4DA1AB77-8506-454B-AC48-E4D5D1AB67C4}">
      <dgm:prSet/>
      <dgm:spPr/>
      <dgm:t>
        <a:bodyPr/>
        <a:lstStyle/>
        <a:p>
          <a:endParaRPr lang="en-GB"/>
        </a:p>
      </dgm:t>
    </dgm:pt>
    <dgm:pt modelId="{0E819E9D-44CF-4DA9-85FE-FBCF3702F423}" type="sibTrans" cxnId="{4DA1AB77-8506-454B-AC48-E4D5D1AB67C4}">
      <dgm:prSet/>
      <dgm:spPr/>
      <dgm:t>
        <a:bodyPr/>
        <a:lstStyle/>
        <a:p>
          <a:endParaRPr lang="en-GB"/>
        </a:p>
      </dgm:t>
    </dgm:pt>
    <dgm:pt modelId="{1CDDEEC7-ED53-49E7-9C7B-D596019577BC}">
      <dgm:prSet phldrT="[Text]"/>
      <dgm:spPr/>
      <dgm:t>
        <a:bodyPr/>
        <a:lstStyle/>
        <a:p>
          <a:endParaRPr lang="en-GB" sz="1300" dirty="0"/>
        </a:p>
      </dgm:t>
    </dgm:pt>
    <dgm:pt modelId="{325091D8-D4E0-4BC2-AC38-AAD5B7B16D3E}" type="parTrans" cxnId="{3400728E-0FC6-46E0-98F7-9675BF7BE9CF}">
      <dgm:prSet/>
      <dgm:spPr/>
      <dgm:t>
        <a:bodyPr/>
        <a:lstStyle/>
        <a:p>
          <a:endParaRPr lang="en-GB"/>
        </a:p>
      </dgm:t>
    </dgm:pt>
    <dgm:pt modelId="{819D8A04-FE94-492A-B409-4EBE531ACCB1}" type="sibTrans" cxnId="{3400728E-0FC6-46E0-98F7-9675BF7BE9CF}">
      <dgm:prSet/>
      <dgm:spPr/>
      <dgm:t>
        <a:bodyPr/>
        <a:lstStyle/>
        <a:p>
          <a:endParaRPr lang="en-GB"/>
        </a:p>
      </dgm:t>
    </dgm:pt>
    <dgm:pt modelId="{16B0E669-5065-3F4E-8314-41B34CFF658C}">
      <dgm:prSet custT="1"/>
      <dgm:spPr/>
      <dgm:t>
        <a:bodyPr/>
        <a:lstStyle/>
        <a:p>
          <a:r>
            <a:rPr lang="en-GB" sz="1400" dirty="0">
              <a:latin typeface="Cambria"/>
              <a:cs typeface="Cambria"/>
            </a:rPr>
            <a:t>School nurses</a:t>
          </a:r>
        </a:p>
      </dgm:t>
    </dgm:pt>
    <dgm:pt modelId="{AD836114-1CC9-C64F-95A2-1F8014DC3FDD}" type="parTrans" cxnId="{83702E11-F876-584A-A791-E5DDEA75F5AC}">
      <dgm:prSet/>
      <dgm:spPr/>
      <dgm:t>
        <a:bodyPr/>
        <a:lstStyle/>
        <a:p>
          <a:endParaRPr lang="en-US"/>
        </a:p>
      </dgm:t>
    </dgm:pt>
    <dgm:pt modelId="{3FC8EA74-5F8C-AA48-963D-B9E4AD1DC544}" type="sibTrans" cxnId="{83702E11-F876-584A-A791-E5DDEA75F5AC}">
      <dgm:prSet/>
      <dgm:spPr/>
      <dgm:t>
        <a:bodyPr/>
        <a:lstStyle/>
        <a:p>
          <a:endParaRPr lang="en-US"/>
        </a:p>
      </dgm:t>
    </dgm:pt>
    <dgm:pt modelId="{C10DE81F-E594-8849-90CF-D6A66596C994}">
      <dgm:prSet phldrT="[Text]" custT="1"/>
      <dgm:spPr/>
      <dgm:t>
        <a:bodyPr/>
        <a:lstStyle/>
        <a:p>
          <a:r>
            <a:rPr lang="en-GB" sz="1200" dirty="0"/>
            <a:t>MHST</a:t>
          </a:r>
        </a:p>
      </dgm:t>
    </dgm:pt>
    <dgm:pt modelId="{0E4E9D2A-85C0-0746-85CE-B86924EA62F1}" type="parTrans" cxnId="{2D75206A-7767-F649-8EEC-7A423119C280}">
      <dgm:prSet/>
      <dgm:spPr/>
      <dgm:t>
        <a:bodyPr/>
        <a:lstStyle/>
        <a:p>
          <a:endParaRPr lang="en-US"/>
        </a:p>
      </dgm:t>
    </dgm:pt>
    <dgm:pt modelId="{A1774B75-F148-5442-ACC4-19A1CF5E02D2}" type="sibTrans" cxnId="{2D75206A-7767-F649-8EEC-7A423119C280}">
      <dgm:prSet/>
      <dgm:spPr/>
      <dgm:t>
        <a:bodyPr/>
        <a:lstStyle/>
        <a:p>
          <a:endParaRPr lang="en-US"/>
        </a:p>
      </dgm:t>
    </dgm:pt>
    <dgm:pt modelId="{60991062-0905-CC46-9020-47A660E3F8F8}">
      <dgm:prSet phldrT="[Text]" custT="1"/>
      <dgm:spPr/>
      <dgm:t>
        <a:bodyPr/>
        <a:lstStyle/>
        <a:p>
          <a:r>
            <a:rPr lang="en-GB" sz="1200" dirty="0"/>
            <a:t>PMHT</a:t>
          </a:r>
        </a:p>
      </dgm:t>
    </dgm:pt>
    <dgm:pt modelId="{25CA7E47-FDA5-9940-8A85-8368F78C65E5}" type="parTrans" cxnId="{0FFF298E-ED9B-A247-95A7-640CAB4E5577}">
      <dgm:prSet/>
      <dgm:spPr/>
      <dgm:t>
        <a:bodyPr/>
        <a:lstStyle/>
        <a:p>
          <a:endParaRPr lang="en-US"/>
        </a:p>
      </dgm:t>
    </dgm:pt>
    <dgm:pt modelId="{678DD917-FD5C-0C47-ADFF-0C5CA36F0928}" type="sibTrans" cxnId="{0FFF298E-ED9B-A247-95A7-640CAB4E5577}">
      <dgm:prSet/>
      <dgm:spPr/>
      <dgm:t>
        <a:bodyPr/>
        <a:lstStyle/>
        <a:p>
          <a:endParaRPr lang="en-US"/>
        </a:p>
      </dgm:t>
    </dgm:pt>
    <dgm:pt modelId="{598859E0-3CCB-FE4D-B27D-518CB4FD63EA}">
      <dgm:prSet phldrT="[Text]" custT="1"/>
      <dgm:spPr/>
      <dgm:t>
        <a:bodyPr/>
        <a:lstStyle/>
        <a:p>
          <a:endParaRPr lang="en-GB" sz="1600" dirty="0">
            <a:latin typeface="Cambria"/>
            <a:cs typeface="Cambria"/>
          </a:endParaRPr>
        </a:p>
      </dgm:t>
    </dgm:pt>
    <dgm:pt modelId="{55F2FAE5-A270-5942-84E3-23CFA8BCE6F0}" type="parTrans" cxnId="{4538C2ED-157A-BA4A-A1FC-AFAB96894723}">
      <dgm:prSet/>
      <dgm:spPr/>
      <dgm:t>
        <a:bodyPr/>
        <a:lstStyle/>
        <a:p>
          <a:endParaRPr lang="en-US"/>
        </a:p>
      </dgm:t>
    </dgm:pt>
    <dgm:pt modelId="{7F53457E-8808-8E4A-BA3C-091D1B07B5B6}" type="sibTrans" cxnId="{4538C2ED-157A-BA4A-A1FC-AFAB96894723}">
      <dgm:prSet/>
      <dgm:spPr/>
      <dgm:t>
        <a:bodyPr/>
        <a:lstStyle/>
        <a:p>
          <a:endParaRPr lang="en-US"/>
        </a:p>
      </dgm:t>
    </dgm:pt>
    <dgm:pt modelId="{4E2A988A-8697-DC4A-825C-763950EB9E3E}">
      <dgm:prSet phldrT="[Text]" custT="1"/>
      <dgm:spPr/>
      <dgm:t>
        <a:bodyPr/>
        <a:lstStyle/>
        <a:p>
          <a:r>
            <a:rPr lang="en-GB" sz="1600" dirty="0">
              <a:latin typeface="Cambria"/>
              <a:cs typeface="Cambria"/>
            </a:rPr>
            <a:t>In-patient care</a:t>
          </a:r>
        </a:p>
      </dgm:t>
    </dgm:pt>
    <dgm:pt modelId="{09225232-DA8F-614C-AA48-A5EDA791BB5A}" type="parTrans" cxnId="{10D5A0B1-E8EB-1442-837E-9872887B8F57}">
      <dgm:prSet/>
      <dgm:spPr/>
      <dgm:t>
        <a:bodyPr/>
        <a:lstStyle/>
        <a:p>
          <a:endParaRPr lang="en-US"/>
        </a:p>
      </dgm:t>
    </dgm:pt>
    <dgm:pt modelId="{659F90A5-D41A-C043-A48E-B05391C0BFEB}" type="sibTrans" cxnId="{10D5A0B1-E8EB-1442-837E-9872887B8F57}">
      <dgm:prSet/>
      <dgm:spPr/>
      <dgm:t>
        <a:bodyPr/>
        <a:lstStyle/>
        <a:p>
          <a:endParaRPr lang="en-US"/>
        </a:p>
      </dgm:t>
    </dgm:pt>
    <dgm:pt modelId="{F2103144-3100-495B-AD19-9EF46B13A1E4}" type="pres">
      <dgm:prSet presAssocID="{48EFA3E8-EBD7-4B19-8A4F-0EC1C1CEEBCC}" presName="cycleMatrixDiagram" presStyleCnt="0">
        <dgm:presLayoutVars>
          <dgm:chMax val="1"/>
          <dgm:dir/>
          <dgm:animLvl val="lvl"/>
          <dgm:resizeHandles val="exact"/>
        </dgm:presLayoutVars>
      </dgm:prSet>
      <dgm:spPr/>
    </dgm:pt>
    <dgm:pt modelId="{20173369-85D8-4BD4-A40D-6E502FB4639A}" type="pres">
      <dgm:prSet presAssocID="{48EFA3E8-EBD7-4B19-8A4F-0EC1C1CEEBCC}" presName="children" presStyleCnt="0"/>
      <dgm:spPr/>
    </dgm:pt>
    <dgm:pt modelId="{FAC6E411-14F6-46CD-823C-4F42300C11A2}" type="pres">
      <dgm:prSet presAssocID="{48EFA3E8-EBD7-4B19-8A4F-0EC1C1CEEBCC}" presName="child1group" presStyleCnt="0"/>
      <dgm:spPr/>
    </dgm:pt>
    <dgm:pt modelId="{B416C07F-B01B-4EC8-A8D2-65DD8C80C261}" type="pres">
      <dgm:prSet presAssocID="{48EFA3E8-EBD7-4B19-8A4F-0EC1C1CEEBCC}" presName="child1" presStyleLbl="bgAcc1" presStyleIdx="0" presStyleCnt="4"/>
      <dgm:spPr/>
    </dgm:pt>
    <dgm:pt modelId="{88CD0B7A-1CBF-4BDC-8532-A87F51AE1081}" type="pres">
      <dgm:prSet presAssocID="{48EFA3E8-EBD7-4B19-8A4F-0EC1C1CEEBCC}" presName="child1Text" presStyleLbl="bgAcc1" presStyleIdx="0" presStyleCnt="4">
        <dgm:presLayoutVars>
          <dgm:bulletEnabled val="1"/>
        </dgm:presLayoutVars>
      </dgm:prSet>
      <dgm:spPr/>
    </dgm:pt>
    <dgm:pt modelId="{E860CF13-0ED1-45F1-8D8C-40B146738F97}" type="pres">
      <dgm:prSet presAssocID="{48EFA3E8-EBD7-4B19-8A4F-0EC1C1CEEBCC}" presName="child2group" presStyleCnt="0"/>
      <dgm:spPr/>
    </dgm:pt>
    <dgm:pt modelId="{0F91C6B1-9424-42EB-8938-5B2225A3E97B}" type="pres">
      <dgm:prSet presAssocID="{48EFA3E8-EBD7-4B19-8A4F-0EC1C1CEEBCC}" presName="child2" presStyleLbl="bgAcc1" presStyleIdx="1" presStyleCnt="4"/>
      <dgm:spPr/>
    </dgm:pt>
    <dgm:pt modelId="{2B113B74-9065-4DB1-B326-16D1FE9B1C19}" type="pres">
      <dgm:prSet presAssocID="{48EFA3E8-EBD7-4B19-8A4F-0EC1C1CEEBCC}" presName="child2Text" presStyleLbl="bgAcc1" presStyleIdx="1" presStyleCnt="4">
        <dgm:presLayoutVars>
          <dgm:bulletEnabled val="1"/>
        </dgm:presLayoutVars>
      </dgm:prSet>
      <dgm:spPr/>
    </dgm:pt>
    <dgm:pt modelId="{888D37F3-1614-4302-8E2B-4527D16F6F69}" type="pres">
      <dgm:prSet presAssocID="{48EFA3E8-EBD7-4B19-8A4F-0EC1C1CEEBCC}" presName="child3group" presStyleCnt="0"/>
      <dgm:spPr/>
    </dgm:pt>
    <dgm:pt modelId="{B9658292-0E83-422C-B6E3-E6628EB712BA}" type="pres">
      <dgm:prSet presAssocID="{48EFA3E8-EBD7-4B19-8A4F-0EC1C1CEEBCC}" presName="child3" presStyleLbl="bgAcc1" presStyleIdx="2" presStyleCnt="4" custScaleX="129149" custScaleY="98428" custLinFactNeighborX="5092" custLinFactNeighborY="786"/>
      <dgm:spPr/>
    </dgm:pt>
    <dgm:pt modelId="{89B2866A-C0D4-418A-81B1-4DA88CA0FB37}" type="pres">
      <dgm:prSet presAssocID="{48EFA3E8-EBD7-4B19-8A4F-0EC1C1CEEBCC}" presName="child3Text" presStyleLbl="bgAcc1" presStyleIdx="2" presStyleCnt="4">
        <dgm:presLayoutVars>
          <dgm:bulletEnabled val="1"/>
        </dgm:presLayoutVars>
      </dgm:prSet>
      <dgm:spPr/>
    </dgm:pt>
    <dgm:pt modelId="{3AC68342-2080-4CE2-B203-6056BFFA5BAF}" type="pres">
      <dgm:prSet presAssocID="{48EFA3E8-EBD7-4B19-8A4F-0EC1C1CEEBCC}" presName="child4group" presStyleCnt="0"/>
      <dgm:spPr/>
    </dgm:pt>
    <dgm:pt modelId="{2323F661-AF3C-4522-AE77-5958DF693B9D}" type="pres">
      <dgm:prSet presAssocID="{48EFA3E8-EBD7-4B19-8A4F-0EC1C1CEEBCC}" presName="child4" presStyleLbl="bgAcc1" presStyleIdx="3" presStyleCnt="4" custScaleX="103311" custScaleY="113923"/>
      <dgm:spPr/>
    </dgm:pt>
    <dgm:pt modelId="{AF73FB88-148B-4CC9-85CF-88D6D1142ED5}" type="pres">
      <dgm:prSet presAssocID="{48EFA3E8-EBD7-4B19-8A4F-0EC1C1CEEBCC}" presName="child4Text" presStyleLbl="bgAcc1" presStyleIdx="3" presStyleCnt="4">
        <dgm:presLayoutVars>
          <dgm:bulletEnabled val="1"/>
        </dgm:presLayoutVars>
      </dgm:prSet>
      <dgm:spPr/>
    </dgm:pt>
    <dgm:pt modelId="{4A32099A-E17D-4F66-9126-8E036FDE896B}" type="pres">
      <dgm:prSet presAssocID="{48EFA3E8-EBD7-4B19-8A4F-0EC1C1CEEBCC}" presName="childPlaceholder" presStyleCnt="0"/>
      <dgm:spPr/>
    </dgm:pt>
    <dgm:pt modelId="{0ED99F52-9002-443A-83A7-D913EC589753}" type="pres">
      <dgm:prSet presAssocID="{48EFA3E8-EBD7-4B19-8A4F-0EC1C1CEEBCC}" presName="circle" presStyleCnt="0"/>
      <dgm:spPr/>
    </dgm:pt>
    <dgm:pt modelId="{4D311874-74B3-4325-81A4-5E972DA9E1ED}" type="pres">
      <dgm:prSet presAssocID="{48EFA3E8-EBD7-4B19-8A4F-0EC1C1CEEBCC}" presName="quadrant1" presStyleLbl="node1" presStyleIdx="0" presStyleCnt="4">
        <dgm:presLayoutVars>
          <dgm:chMax val="1"/>
          <dgm:bulletEnabled val="1"/>
        </dgm:presLayoutVars>
      </dgm:prSet>
      <dgm:spPr/>
    </dgm:pt>
    <dgm:pt modelId="{9ED4FB75-30D6-403E-AC00-0226E24C742C}" type="pres">
      <dgm:prSet presAssocID="{48EFA3E8-EBD7-4B19-8A4F-0EC1C1CEEBCC}" presName="quadrant2" presStyleLbl="node1" presStyleIdx="1" presStyleCnt="4">
        <dgm:presLayoutVars>
          <dgm:chMax val="1"/>
          <dgm:bulletEnabled val="1"/>
        </dgm:presLayoutVars>
      </dgm:prSet>
      <dgm:spPr/>
    </dgm:pt>
    <dgm:pt modelId="{B2AEEF28-C8DB-4924-8C3E-AAAB6015A27B}" type="pres">
      <dgm:prSet presAssocID="{48EFA3E8-EBD7-4B19-8A4F-0EC1C1CEEBCC}" presName="quadrant3" presStyleLbl="node1" presStyleIdx="2" presStyleCnt="4">
        <dgm:presLayoutVars>
          <dgm:chMax val="1"/>
          <dgm:bulletEnabled val="1"/>
        </dgm:presLayoutVars>
      </dgm:prSet>
      <dgm:spPr/>
    </dgm:pt>
    <dgm:pt modelId="{B2235E1C-EBD2-4627-B45E-E1F280F6B33A}" type="pres">
      <dgm:prSet presAssocID="{48EFA3E8-EBD7-4B19-8A4F-0EC1C1CEEBCC}" presName="quadrant4" presStyleLbl="node1" presStyleIdx="3" presStyleCnt="4">
        <dgm:presLayoutVars>
          <dgm:chMax val="1"/>
          <dgm:bulletEnabled val="1"/>
        </dgm:presLayoutVars>
      </dgm:prSet>
      <dgm:spPr/>
    </dgm:pt>
    <dgm:pt modelId="{DA0DBA51-A61C-48D1-8947-84B45008CA5E}" type="pres">
      <dgm:prSet presAssocID="{48EFA3E8-EBD7-4B19-8A4F-0EC1C1CEEBCC}" presName="quadrantPlaceholder" presStyleCnt="0"/>
      <dgm:spPr/>
    </dgm:pt>
    <dgm:pt modelId="{50FFD9F1-7CA5-4AAB-971B-1EC91B65E9FD}" type="pres">
      <dgm:prSet presAssocID="{48EFA3E8-EBD7-4B19-8A4F-0EC1C1CEEBCC}" presName="center1" presStyleLbl="fgShp" presStyleIdx="0" presStyleCnt="2"/>
      <dgm:spPr/>
    </dgm:pt>
    <dgm:pt modelId="{20E0CDE7-FDDC-467C-8AEE-D1908C248636}" type="pres">
      <dgm:prSet presAssocID="{48EFA3E8-EBD7-4B19-8A4F-0EC1C1CEEBCC}" presName="center2" presStyleLbl="fgShp" presStyleIdx="1" presStyleCnt="2"/>
      <dgm:spPr/>
    </dgm:pt>
  </dgm:ptLst>
  <dgm:cxnLst>
    <dgm:cxn modelId="{F5863700-A3DA-494F-8945-C820B96152D0}" type="presOf" srcId="{224B1FF8-D627-420C-A200-2C40AD3B40E6}" destId="{B416C07F-B01B-4EC8-A8D2-65DD8C80C261}" srcOrd="0" destOrd="1" presId="urn:microsoft.com/office/officeart/2005/8/layout/cycle4"/>
    <dgm:cxn modelId="{48DAAC00-ECEB-435C-8C56-950B84671154}" type="presOf" srcId="{631767B8-4CDE-49E5-AD88-231F51D7978F}" destId="{88CD0B7A-1CBF-4BDC-8532-A87F51AE1081}" srcOrd="1" destOrd="3" presId="urn:microsoft.com/office/officeart/2005/8/layout/cycle4"/>
    <dgm:cxn modelId="{8C959F04-BDAE-407E-9C9E-E0B78CE8D45D}" srcId="{E37E76B7-FF28-4E0B-B589-84B3FD2874E0}" destId="{631767B8-4CDE-49E5-AD88-231F51D7978F}" srcOrd="3" destOrd="0" parTransId="{D71F9462-C1B7-4951-9D49-B8EC3B7572DA}" sibTransId="{410F7655-ED3C-4C38-9F19-D78A3F661CA8}"/>
    <dgm:cxn modelId="{1E26DB09-50AE-4213-A30B-2E35BA7DF3A5}" type="presOf" srcId="{1CDDEEC7-ED53-49E7-9C7B-D596019577BC}" destId="{B9658292-0E83-422C-B6E3-E6628EB712BA}" srcOrd="0" destOrd="0" presId="urn:microsoft.com/office/officeart/2005/8/layout/cycle4"/>
    <dgm:cxn modelId="{83702E11-F876-584A-A791-E5DDEA75F5AC}" srcId="{E37E76B7-FF28-4E0B-B589-84B3FD2874E0}" destId="{16B0E669-5065-3F4E-8314-41B34CFF658C}" srcOrd="2" destOrd="0" parTransId="{AD836114-1CC9-C64F-95A2-1F8014DC3FDD}" sibTransId="{3FC8EA74-5F8C-AA48-963D-B9E4AD1DC544}"/>
    <dgm:cxn modelId="{DEBFDA14-5927-4477-9D43-0947CE9E0D95}" srcId="{E37E76B7-FF28-4E0B-B589-84B3FD2874E0}" destId="{224B1FF8-D627-420C-A200-2C40AD3B40E6}" srcOrd="1" destOrd="0" parTransId="{130D6C75-49F7-4D31-8B1F-3BA3194A8A2D}" sibTransId="{0284D727-E80D-4695-9FB0-145DEA6FE314}"/>
    <dgm:cxn modelId="{840D4E16-B6F1-430D-A972-CE9D16CDEA5B}" type="presOf" srcId="{48EFA3E8-EBD7-4B19-8A4F-0EC1C1CEEBCC}" destId="{F2103144-3100-495B-AD19-9EF46B13A1E4}" srcOrd="0" destOrd="0" presId="urn:microsoft.com/office/officeart/2005/8/layout/cycle4"/>
    <dgm:cxn modelId="{DBDEF71A-6FF7-4646-8258-2C4CEBF7B5A6}" srcId="{48EFA3E8-EBD7-4B19-8A4F-0EC1C1CEEBCC}" destId="{1A784AD5-364B-4A90-90FD-865F4F2BA18B}" srcOrd="1" destOrd="0" parTransId="{760A8275-DBF0-4057-B86B-D45DAD353ABB}" sibTransId="{DD341D78-BB20-49F5-8CCA-A89531E4C71C}"/>
    <dgm:cxn modelId="{91641A23-8D00-4F31-9887-0109357B4865}" type="presOf" srcId="{70D0AF68-BA71-4228-B25F-0D40DF078F06}" destId="{AF73FB88-148B-4CC9-85CF-88D6D1142ED5}" srcOrd="1" destOrd="1" presId="urn:microsoft.com/office/officeart/2005/8/layout/cycle4"/>
    <dgm:cxn modelId="{FF22182D-1991-45EA-8642-C4B65B9E9F8E}" type="presOf" srcId="{FF5BFF48-BBA9-4DB7-9BDC-075DD0ECFD23}" destId="{B2235E1C-EBD2-4627-B45E-E1F280F6B33A}" srcOrd="0" destOrd="0" presId="urn:microsoft.com/office/officeart/2005/8/layout/cycle4"/>
    <dgm:cxn modelId="{70429A3C-E4D7-F746-BC3E-9A95DC249270}" type="presOf" srcId="{C10DE81F-E594-8849-90CF-D6A66596C994}" destId="{0F91C6B1-9424-42EB-8938-5B2225A3E97B}" srcOrd="0" destOrd="1" presId="urn:microsoft.com/office/officeart/2005/8/layout/cycle4"/>
    <dgm:cxn modelId="{CFDA6945-509B-304B-9648-D2BE41E538A5}" type="presOf" srcId="{4E2A988A-8697-DC4A-825C-763950EB9E3E}" destId="{B9658292-0E83-422C-B6E3-E6628EB712BA}" srcOrd="0" destOrd="2" presId="urn:microsoft.com/office/officeart/2005/8/layout/cycle4"/>
    <dgm:cxn modelId="{77924146-E75C-124D-BF51-BBCB3CCDAA20}" type="presOf" srcId="{598859E0-3CCB-FE4D-B27D-518CB4FD63EA}" destId="{89B2866A-C0D4-418A-81B1-4DA88CA0FB37}" srcOrd="1" destOrd="3" presId="urn:microsoft.com/office/officeart/2005/8/layout/cycle4"/>
    <dgm:cxn modelId="{2A978646-7DAB-E441-856F-5B0A7874AD63}" type="presOf" srcId="{16B0E669-5065-3F4E-8314-41B34CFF658C}" destId="{B416C07F-B01B-4EC8-A8D2-65DD8C80C261}" srcOrd="0" destOrd="2" presId="urn:microsoft.com/office/officeart/2005/8/layout/cycle4"/>
    <dgm:cxn modelId="{CE91D949-1DC4-41FB-A464-1877FFF99EA7}" srcId="{E37E76B7-FF28-4E0B-B589-84B3FD2874E0}" destId="{0448A24F-9FC5-426F-83BC-46A7AC172238}" srcOrd="0" destOrd="0" parTransId="{AE1F15A2-CA52-48D6-9A1E-E9FEE9AE8E19}" sibTransId="{2DE2611D-3823-4327-8A0C-8B3EFF96193A}"/>
    <dgm:cxn modelId="{5640544B-72B8-4737-8A63-F5E83F182238}" type="presOf" srcId="{0448A24F-9FC5-426F-83BC-46A7AC172238}" destId="{88CD0B7A-1CBF-4BDC-8532-A87F51AE1081}" srcOrd="1" destOrd="0" presId="urn:microsoft.com/office/officeart/2005/8/layout/cycle4"/>
    <dgm:cxn modelId="{01DE354C-C0F0-4D43-BE22-038242373434}" type="presOf" srcId="{60991062-0905-CC46-9020-47A660E3F8F8}" destId="{0F91C6B1-9424-42EB-8938-5B2225A3E97B}" srcOrd="0" destOrd="2" presId="urn:microsoft.com/office/officeart/2005/8/layout/cycle4"/>
    <dgm:cxn modelId="{72B90051-9B3A-40B5-B19F-F140096302A7}" type="presOf" srcId="{1A784AD5-364B-4A90-90FD-865F4F2BA18B}" destId="{9ED4FB75-30D6-403E-AC00-0226E24C742C}" srcOrd="0" destOrd="0" presId="urn:microsoft.com/office/officeart/2005/8/layout/cycle4"/>
    <dgm:cxn modelId="{2D75206A-7767-F649-8EEC-7A423119C280}" srcId="{1A784AD5-364B-4A90-90FD-865F4F2BA18B}" destId="{C10DE81F-E594-8849-90CF-D6A66596C994}" srcOrd="1" destOrd="0" parTransId="{0E4E9D2A-85C0-0746-85CE-B86924EA62F1}" sibTransId="{A1774B75-F148-5442-ACC4-19A1CF5E02D2}"/>
    <dgm:cxn modelId="{4DA1AB77-8506-454B-AC48-E4D5D1AB67C4}" srcId="{FF5BFF48-BBA9-4DB7-9BDC-075DD0ECFD23}" destId="{70D0AF68-BA71-4228-B25F-0D40DF078F06}" srcOrd="1" destOrd="0" parTransId="{4BC91913-E060-4982-BB37-14BB3BC4DAFD}" sibTransId="{0E819E9D-44CF-4DA9-85FE-FBCF3702F423}"/>
    <dgm:cxn modelId="{7D70D27F-D61D-4168-B6F8-506935D0C746}" type="presOf" srcId="{014E59D8-8E9E-44D2-9B42-F0D81ED86746}" destId="{89B2866A-C0D4-418A-81B1-4DA88CA0FB37}" srcOrd="1" destOrd="1" presId="urn:microsoft.com/office/officeart/2005/8/layout/cycle4"/>
    <dgm:cxn modelId="{39C38D87-4191-4FD0-BF0C-FB4F58C897DF}" type="presOf" srcId="{014E59D8-8E9E-44D2-9B42-F0D81ED86746}" destId="{B9658292-0E83-422C-B6E3-E6628EB712BA}" srcOrd="0" destOrd="1" presId="urn:microsoft.com/office/officeart/2005/8/layout/cycle4"/>
    <dgm:cxn modelId="{0FFF298E-ED9B-A247-95A7-640CAB4E5577}" srcId="{1A784AD5-364B-4A90-90FD-865F4F2BA18B}" destId="{60991062-0905-CC46-9020-47A660E3F8F8}" srcOrd="2" destOrd="0" parTransId="{25CA7E47-FDA5-9940-8A85-8368F78C65E5}" sibTransId="{678DD917-FD5C-0C47-ADFF-0C5CA36F0928}"/>
    <dgm:cxn modelId="{3400728E-0FC6-46E0-98F7-9675BF7BE9CF}" srcId="{068E393B-9DEF-4104-9E2C-A6A8A7244EA7}" destId="{1CDDEEC7-ED53-49E7-9C7B-D596019577BC}" srcOrd="0" destOrd="0" parTransId="{325091D8-D4E0-4BC2-AC38-AAD5B7B16D3E}" sibTransId="{819D8A04-FE94-492A-B409-4EBE531ACCB1}"/>
    <dgm:cxn modelId="{E421B795-3300-4431-82B8-088E66296613}" type="presOf" srcId="{0448A24F-9FC5-426F-83BC-46A7AC172238}" destId="{B416C07F-B01B-4EC8-A8D2-65DD8C80C261}" srcOrd="0" destOrd="0" presId="urn:microsoft.com/office/officeart/2005/8/layout/cycle4"/>
    <dgm:cxn modelId="{56104896-6372-478E-9CCB-DD6C0EC6F91C}" type="presOf" srcId="{70D0AF68-BA71-4228-B25F-0D40DF078F06}" destId="{2323F661-AF3C-4522-AE77-5958DF693B9D}" srcOrd="0" destOrd="1" presId="urn:microsoft.com/office/officeart/2005/8/layout/cycle4"/>
    <dgm:cxn modelId="{CC08FE98-08DF-4172-A95B-7CDA5A737D8C}" srcId="{48EFA3E8-EBD7-4B19-8A4F-0EC1C1CEEBCC}" destId="{068E393B-9DEF-4104-9E2C-A6A8A7244EA7}" srcOrd="2" destOrd="0" parTransId="{93E157D3-C6AB-41AE-A4B1-0EC587A74D91}" sibTransId="{357F50E2-320B-4682-A4BF-9C2644BE574F}"/>
    <dgm:cxn modelId="{9D9436A3-CA45-2F47-99DE-46B1457324B9}" type="presOf" srcId="{4E2A988A-8697-DC4A-825C-763950EB9E3E}" destId="{89B2866A-C0D4-418A-81B1-4DA88CA0FB37}" srcOrd="1" destOrd="2" presId="urn:microsoft.com/office/officeart/2005/8/layout/cycle4"/>
    <dgm:cxn modelId="{20A3E0A9-D8F2-B441-9F33-D1179C20DFDA}" type="presOf" srcId="{16B0E669-5065-3F4E-8314-41B34CFF658C}" destId="{88CD0B7A-1CBF-4BDC-8532-A87F51AE1081}" srcOrd="1" destOrd="2" presId="urn:microsoft.com/office/officeart/2005/8/layout/cycle4"/>
    <dgm:cxn modelId="{63ACAFAA-AD81-4326-B678-0FD0D2FB6C49}" type="presOf" srcId="{E37E76B7-FF28-4E0B-B589-84B3FD2874E0}" destId="{4D311874-74B3-4325-81A4-5E972DA9E1ED}" srcOrd="0" destOrd="0" presId="urn:microsoft.com/office/officeart/2005/8/layout/cycle4"/>
    <dgm:cxn modelId="{10D5A0B1-E8EB-1442-837E-9872887B8F57}" srcId="{068E393B-9DEF-4104-9E2C-A6A8A7244EA7}" destId="{4E2A988A-8697-DC4A-825C-763950EB9E3E}" srcOrd="2" destOrd="0" parTransId="{09225232-DA8F-614C-AA48-A5EDA791BB5A}" sibTransId="{659F90A5-D41A-C043-A48E-B05391C0BFEB}"/>
    <dgm:cxn modelId="{296166B9-D1FA-4B54-8B4E-BF369115B3CD}" type="presOf" srcId="{1CDDEEC7-ED53-49E7-9C7B-D596019577BC}" destId="{89B2866A-C0D4-418A-81B1-4DA88CA0FB37}" srcOrd="1" destOrd="0" presId="urn:microsoft.com/office/officeart/2005/8/layout/cycle4"/>
    <dgm:cxn modelId="{E1E874C5-01AA-2442-999B-D2D4FB34AE2D}" type="presOf" srcId="{C10DE81F-E594-8849-90CF-D6A66596C994}" destId="{2B113B74-9065-4DB1-B326-16D1FE9B1C19}" srcOrd="1" destOrd="1" presId="urn:microsoft.com/office/officeart/2005/8/layout/cycle4"/>
    <dgm:cxn modelId="{41A082C9-F509-4EA1-B98E-9DBB59A2A95C}" type="presOf" srcId="{A2A83468-E847-4ABF-B201-9E8686CEDFEF}" destId="{2323F661-AF3C-4522-AE77-5958DF693B9D}" srcOrd="0" destOrd="0" presId="urn:microsoft.com/office/officeart/2005/8/layout/cycle4"/>
    <dgm:cxn modelId="{C74B5DCA-E99F-411D-8F8A-3A62245565A9}" type="presOf" srcId="{F47241FE-AE62-4538-909B-F44C1925DFD1}" destId="{0F91C6B1-9424-42EB-8938-5B2225A3E97B}" srcOrd="0" destOrd="0" presId="urn:microsoft.com/office/officeart/2005/8/layout/cycle4"/>
    <dgm:cxn modelId="{E23C64CE-DD65-4EA8-8BE2-C13784F93596}" type="presOf" srcId="{F47241FE-AE62-4538-909B-F44C1925DFD1}" destId="{2B113B74-9065-4DB1-B326-16D1FE9B1C19}" srcOrd="1" destOrd="0" presId="urn:microsoft.com/office/officeart/2005/8/layout/cycle4"/>
    <dgm:cxn modelId="{4D51B5D3-AA4F-46A8-9532-63FED3A818BB}" srcId="{068E393B-9DEF-4104-9E2C-A6A8A7244EA7}" destId="{014E59D8-8E9E-44D2-9B42-F0D81ED86746}" srcOrd="1" destOrd="0" parTransId="{B4004164-944F-4BD4-9A26-E5607E7B3309}" sibTransId="{38CE57B1-0236-4F27-87C9-173CC24ABF6B}"/>
    <dgm:cxn modelId="{1D98A9D5-D1CB-4C3A-8944-AEA354329AB3}" type="presOf" srcId="{068E393B-9DEF-4104-9E2C-A6A8A7244EA7}" destId="{B2AEEF28-C8DB-4924-8C3E-AAAB6015A27B}" srcOrd="0" destOrd="0" presId="urn:microsoft.com/office/officeart/2005/8/layout/cycle4"/>
    <dgm:cxn modelId="{4EEB4CD9-DF93-4C5E-945F-95899A4F988A}" srcId="{48EFA3E8-EBD7-4B19-8A4F-0EC1C1CEEBCC}" destId="{E37E76B7-FF28-4E0B-B589-84B3FD2874E0}" srcOrd="0" destOrd="0" parTransId="{72D81DDE-ED27-44C6-8ADC-E3A3297B8541}" sibTransId="{9A8760A1-5C0E-4D30-8AAF-008FE716E5CC}"/>
    <dgm:cxn modelId="{BB0E9CE0-60E4-4AD0-A1CE-0B8602CBBDB2}" srcId="{1A784AD5-364B-4A90-90FD-865F4F2BA18B}" destId="{F47241FE-AE62-4538-909B-F44C1925DFD1}" srcOrd="0" destOrd="0" parTransId="{931246AE-B95E-4776-B231-ABE2347EE33A}" sibTransId="{1136B3F9-1E18-49DF-9E37-5A705805858A}"/>
    <dgm:cxn modelId="{5F8723E3-B60E-446F-A879-37A51E3D7AE2}" srcId="{FF5BFF48-BBA9-4DB7-9BDC-075DD0ECFD23}" destId="{A2A83468-E847-4ABF-B201-9E8686CEDFEF}" srcOrd="0" destOrd="0" parTransId="{01CBD17E-89F6-47A2-B43A-287BB21A57FC}" sibTransId="{E7BC0830-2CC3-4C74-A81A-CAD8956E1719}"/>
    <dgm:cxn modelId="{4538C2ED-157A-BA4A-A1FC-AFAB96894723}" srcId="{068E393B-9DEF-4104-9E2C-A6A8A7244EA7}" destId="{598859E0-3CCB-FE4D-B27D-518CB4FD63EA}" srcOrd="3" destOrd="0" parTransId="{55F2FAE5-A270-5942-84E3-23CFA8BCE6F0}" sibTransId="{7F53457E-8808-8E4A-BA3C-091D1B07B5B6}"/>
    <dgm:cxn modelId="{A50172F0-63E8-445F-AB83-52D99247761A}" srcId="{48EFA3E8-EBD7-4B19-8A4F-0EC1C1CEEBCC}" destId="{FF5BFF48-BBA9-4DB7-9BDC-075DD0ECFD23}" srcOrd="3" destOrd="0" parTransId="{E19CD8BE-7C4F-4FA9-BF94-82F32FCF7F35}" sibTransId="{5E06961E-AF7C-4516-90CD-AF5269DEE4CC}"/>
    <dgm:cxn modelId="{94E77DF4-D818-45CF-9317-C182AE936EA6}" type="presOf" srcId="{224B1FF8-D627-420C-A200-2C40AD3B40E6}" destId="{88CD0B7A-1CBF-4BDC-8532-A87F51AE1081}" srcOrd="1" destOrd="1" presId="urn:microsoft.com/office/officeart/2005/8/layout/cycle4"/>
    <dgm:cxn modelId="{2C2FA1F8-7D09-1E4C-9611-7B3061BB559A}" type="presOf" srcId="{60991062-0905-CC46-9020-47A660E3F8F8}" destId="{2B113B74-9065-4DB1-B326-16D1FE9B1C19}" srcOrd="1" destOrd="2" presId="urn:microsoft.com/office/officeart/2005/8/layout/cycle4"/>
    <dgm:cxn modelId="{C07DD6F9-167C-4C3C-9BA6-0F0818E31C65}" type="presOf" srcId="{A2A83468-E847-4ABF-B201-9E8686CEDFEF}" destId="{AF73FB88-148B-4CC9-85CF-88D6D1142ED5}" srcOrd="1" destOrd="0" presId="urn:microsoft.com/office/officeart/2005/8/layout/cycle4"/>
    <dgm:cxn modelId="{B5E4E6FA-54EC-9142-9D0B-59A66E6B1D33}" type="presOf" srcId="{598859E0-3CCB-FE4D-B27D-518CB4FD63EA}" destId="{B9658292-0E83-422C-B6E3-E6628EB712BA}" srcOrd="0" destOrd="3" presId="urn:microsoft.com/office/officeart/2005/8/layout/cycle4"/>
    <dgm:cxn modelId="{0534B6FB-C31B-4644-B410-917518DB92FA}" type="presOf" srcId="{631767B8-4CDE-49E5-AD88-231F51D7978F}" destId="{B416C07F-B01B-4EC8-A8D2-65DD8C80C261}" srcOrd="0" destOrd="3" presId="urn:microsoft.com/office/officeart/2005/8/layout/cycle4"/>
    <dgm:cxn modelId="{8D17CDC0-64B7-4366-8FD7-9F96FB618D6C}" type="presParOf" srcId="{F2103144-3100-495B-AD19-9EF46B13A1E4}" destId="{20173369-85D8-4BD4-A40D-6E502FB4639A}" srcOrd="0" destOrd="0" presId="urn:microsoft.com/office/officeart/2005/8/layout/cycle4"/>
    <dgm:cxn modelId="{797260E5-4D95-4D76-81AC-118900E908D8}" type="presParOf" srcId="{20173369-85D8-4BD4-A40D-6E502FB4639A}" destId="{FAC6E411-14F6-46CD-823C-4F42300C11A2}" srcOrd="0" destOrd="0" presId="urn:microsoft.com/office/officeart/2005/8/layout/cycle4"/>
    <dgm:cxn modelId="{F5649926-7F40-4BEE-A286-EE0978F8FED8}" type="presParOf" srcId="{FAC6E411-14F6-46CD-823C-4F42300C11A2}" destId="{B416C07F-B01B-4EC8-A8D2-65DD8C80C261}" srcOrd="0" destOrd="0" presId="urn:microsoft.com/office/officeart/2005/8/layout/cycle4"/>
    <dgm:cxn modelId="{98DCE8C3-5E42-4A96-9D84-854B3057A221}" type="presParOf" srcId="{FAC6E411-14F6-46CD-823C-4F42300C11A2}" destId="{88CD0B7A-1CBF-4BDC-8532-A87F51AE1081}" srcOrd="1" destOrd="0" presId="urn:microsoft.com/office/officeart/2005/8/layout/cycle4"/>
    <dgm:cxn modelId="{61DC86D3-E5FD-4A2E-987E-2A2EFCC97767}" type="presParOf" srcId="{20173369-85D8-4BD4-A40D-6E502FB4639A}" destId="{E860CF13-0ED1-45F1-8D8C-40B146738F97}" srcOrd="1" destOrd="0" presId="urn:microsoft.com/office/officeart/2005/8/layout/cycle4"/>
    <dgm:cxn modelId="{71CFC346-D334-4786-9DE2-EE486BA9019E}" type="presParOf" srcId="{E860CF13-0ED1-45F1-8D8C-40B146738F97}" destId="{0F91C6B1-9424-42EB-8938-5B2225A3E97B}" srcOrd="0" destOrd="0" presId="urn:microsoft.com/office/officeart/2005/8/layout/cycle4"/>
    <dgm:cxn modelId="{5472E986-4D55-4279-9F5B-E7958A3A0F22}" type="presParOf" srcId="{E860CF13-0ED1-45F1-8D8C-40B146738F97}" destId="{2B113B74-9065-4DB1-B326-16D1FE9B1C19}" srcOrd="1" destOrd="0" presId="urn:microsoft.com/office/officeart/2005/8/layout/cycle4"/>
    <dgm:cxn modelId="{51CBBEC0-8085-4C72-AE73-4C769632C459}" type="presParOf" srcId="{20173369-85D8-4BD4-A40D-6E502FB4639A}" destId="{888D37F3-1614-4302-8E2B-4527D16F6F69}" srcOrd="2" destOrd="0" presId="urn:microsoft.com/office/officeart/2005/8/layout/cycle4"/>
    <dgm:cxn modelId="{B9F43664-0F11-44C9-81D9-2B35C86B8EE4}" type="presParOf" srcId="{888D37F3-1614-4302-8E2B-4527D16F6F69}" destId="{B9658292-0E83-422C-B6E3-E6628EB712BA}" srcOrd="0" destOrd="0" presId="urn:microsoft.com/office/officeart/2005/8/layout/cycle4"/>
    <dgm:cxn modelId="{EAB0F7C0-B7B2-4656-A5EA-FBE2DFB87EFF}" type="presParOf" srcId="{888D37F3-1614-4302-8E2B-4527D16F6F69}" destId="{89B2866A-C0D4-418A-81B1-4DA88CA0FB37}" srcOrd="1" destOrd="0" presId="urn:microsoft.com/office/officeart/2005/8/layout/cycle4"/>
    <dgm:cxn modelId="{4325C7A2-4F4F-4F07-9C11-3D9777DD088C}" type="presParOf" srcId="{20173369-85D8-4BD4-A40D-6E502FB4639A}" destId="{3AC68342-2080-4CE2-B203-6056BFFA5BAF}" srcOrd="3" destOrd="0" presId="urn:microsoft.com/office/officeart/2005/8/layout/cycle4"/>
    <dgm:cxn modelId="{A7C12703-711E-42CE-ABF4-BB5C07B640D7}" type="presParOf" srcId="{3AC68342-2080-4CE2-B203-6056BFFA5BAF}" destId="{2323F661-AF3C-4522-AE77-5958DF693B9D}" srcOrd="0" destOrd="0" presId="urn:microsoft.com/office/officeart/2005/8/layout/cycle4"/>
    <dgm:cxn modelId="{1E692491-DC3F-4A62-A316-F9A2EBD8A39B}" type="presParOf" srcId="{3AC68342-2080-4CE2-B203-6056BFFA5BAF}" destId="{AF73FB88-148B-4CC9-85CF-88D6D1142ED5}" srcOrd="1" destOrd="0" presId="urn:microsoft.com/office/officeart/2005/8/layout/cycle4"/>
    <dgm:cxn modelId="{53018641-A9F8-4F08-BF5B-6483D313FE85}" type="presParOf" srcId="{20173369-85D8-4BD4-A40D-6E502FB4639A}" destId="{4A32099A-E17D-4F66-9126-8E036FDE896B}" srcOrd="4" destOrd="0" presId="urn:microsoft.com/office/officeart/2005/8/layout/cycle4"/>
    <dgm:cxn modelId="{E8FC5344-0C55-4193-9188-C9513B37259B}" type="presParOf" srcId="{F2103144-3100-495B-AD19-9EF46B13A1E4}" destId="{0ED99F52-9002-443A-83A7-D913EC589753}" srcOrd="1" destOrd="0" presId="urn:microsoft.com/office/officeart/2005/8/layout/cycle4"/>
    <dgm:cxn modelId="{139627BF-8659-495E-A4AD-E0CF025FCB23}" type="presParOf" srcId="{0ED99F52-9002-443A-83A7-D913EC589753}" destId="{4D311874-74B3-4325-81A4-5E972DA9E1ED}" srcOrd="0" destOrd="0" presId="urn:microsoft.com/office/officeart/2005/8/layout/cycle4"/>
    <dgm:cxn modelId="{501A2F2D-3F39-48BB-A387-E9B5862D7323}" type="presParOf" srcId="{0ED99F52-9002-443A-83A7-D913EC589753}" destId="{9ED4FB75-30D6-403E-AC00-0226E24C742C}" srcOrd="1" destOrd="0" presId="urn:microsoft.com/office/officeart/2005/8/layout/cycle4"/>
    <dgm:cxn modelId="{A0A571CF-FF2B-4561-BE1B-59FC1B4DBC20}" type="presParOf" srcId="{0ED99F52-9002-443A-83A7-D913EC589753}" destId="{B2AEEF28-C8DB-4924-8C3E-AAAB6015A27B}" srcOrd="2" destOrd="0" presId="urn:microsoft.com/office/officeart/2005/8/layout/cycle4"/>
    <dgm:cxn modelId="{D592D87D-47CC-47C7-9231-06946AEB1EF6}" type="presParOf" srcId="{0ED99F52-9002-443A-83A7-D913EC589753}" destId="{B2235E1C-EBD2-4627-B45E-E1F280F6B33A}" srcOrd="3" destOrd="0" presId="urn:microsoft.com/office/officeart/2005/8/layout/cycle4"/>
    <dgm:cxn modelId="{6C4249CB-8304-42FA-A446-6337861E6DC3}" type="presParOf" srcId="{0ED99F52-9002-443A-83A7-D913EC589753}" destId="{DA0DBA51-A61C-48D1-8947-84B45008CA5E}" srcOrd="4" destOrd="0" presId="urn:microsoft.com/office/officeart/2005/8/layout/cycle4"/>
    <dgm:cxn modelId="{695EDE28-9D29-4361-9D2F-1A09E0D057CE}" type="presParOf" srcId="{F2103144-3100-495B-AD19-9EF46B13A1E4}" destId="{50FFD9F1-7CA5-4AAB-971B-1EC91B65E9FD}" srcOrd="2" destOrd="0" presId="urn:microsoft.com/office/officeart/2005/8/layout/cycle4"/>
    <dgm:cxn modelId="{70FBC7D0-FFD5-4C8D-BBCB-AEC6A8501DD4}" type="presParOf" srcId="{F2103144-3100-495B-AD19-9EF46B13A1E4}" destId="{20E0CDE7-FDDC-467C-8AEE-D1908C248636}"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58292-0E83-422C-B6E3-E6628EB712BA}">
      <dsp:nvSpPr>
        <dsp:cNvPr id="0" name=""/>
        <dsp:cNvSpPr/>
      </dsp:nvSpPr>
      <dsp:spPr>
        <a:xfrm>
          <a:off x="4489121" y="3293746"/>
          <a:ext cx="3091602" cy="1526280"/>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553819"/>
              <a:satOff val="-40503"/>
              <a:lumOff val="249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77850">
            <a:lnSpc>
              <a:spcPct val="90000"/>
            </a:lnSpc>
            <a:spcBef>
              <a:spcPct val="0"/>
            </a:spcBef>
            <a:spcAft>
              <a:spcPct val="15000"/>
            </a:spcAft>
            <a:buChar char="•"/>
          </a:pPr>
          <a:endParaRPr lang="en-GB" sz="1300" kern="1200" dirty="0"/>
        </a:p>
        <a:p>
          <a:pPr marL="171450" lvl="1" indent="-171450" algn="l" defTabSz="711200">
            <a:lnSpc>
              <a:spcPct val="90000"/>
            </a:lnSpc>
            <a:spcBef>
              <a:spcPct val="0"/>
            </a:spcBef>
            <a:spcAft>
              <a:spcPct val="15000"/>
            </a:spcAft>
            <a:buChar char="•"/>
          </a:pPr>
          <a:r>
            <a:rPr lang="en-GB" sz="1600" kern="1200" dirty="0">
              <a:latin typeface="Cambria"/>
              <a:cs typeface="Cambria"/>
            </a:rPr>
            <a:t>Specialist CAMHS/CAPs;   CEDS;</a:t>
          </a:r>
        </a:p>
        <a:p>
          <a:pPr marL="171450" lvl="1" indent="-171450" algn="l" defTabSz="711200">
            <a:lnSpc>
              <a:spcPct val="90000"/>
            </a:lnSpc>
            <a:spcBef>
              <a:spcPct val="0"/>
            </a:spcBef>
            <a:spcAft>
              <a:spcPct val="15000"/>
            </a:spcAft>
            <a:buChar char="•"/>
          </a:pPr>
          <a:r>
            <a:rPr lang="en-GB" sz="1600" kern="1200" dirty="0">
              <a:latin typeface="Cambria"/>
              <a:cs typeface="Cambria"/>
            </a:rPr>
            <a:t>In-patient care</a:t>
          </a:r>
        </a:p>
        <a:p>
          <a:pPr marL="171450" lvl="1" indent="-171450" algn="l" defTabSz="711200">
            <a:lnSpc>
              <a:spcPct val="90000"/>
            </a:lnSpc>
            <a:spcBef>
              <a:spcPct val="0"/>
            </a:spcBef>
            <a:spcAft>
              <a:spcPct val="15000"/>
            </a:spcAft>
            <a:buChar char="•"/>
          </a:pPr>
          <a:endParaRPr lang="en-GB" sz="1600" kern="1200" dirty="0">
            <a:latin typeface="Cambria"/>
            <a:cs typeface="Cambria"/>
          </a:endParaRPr>
        </a:p>
      </dsp:txBody>
      <dsp:txXfrm>
        <a:off x="5450129" y="3708843"/>
        <a:ext cx="2097068" cy="1077656"/>
      </dsp:txXfrm>
    </dsp:sp>
    <dsp:sp modelId="{2323F661-AF3C-4522-AE77-5958DF693B9D}">
      <dsp:nvSpPr>
        <dsp:cNvPr id="0" name=""/>
        <dsp:cNvSpPr/>
      </dsp:nvSpPr>
      <dsp:spPr>
        <a:xfrm>
          <a:off x="770769" y="3161421"/>
          <a:ext cx="2473086" cy="1766554"/>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830728"/>
              <a:satOff val="-60755"/>
              <a:lumOff val="37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GB" sz="1600" kern="1200" dirty="0">
              <a:latin typeface="Cambria"/>
              <a:cs typeface="Cambria"/>
            </a:rPr>
            <a:t>Managing risk; Social Care and CAMHS; safety plans; crisis &amp; outreach teams</a:t>
          </a:r>
        </a:p>
        <a:p>
          <a:pPr marL="114300" lvl="1" indent="-114300" algn="l" defTabSz="577850">
            <a:lnSpc>
              <a:spcPct val="90000"/>
            </a:lnSpc>
            <a:spcBef>
              <a:spcPct val="0"/>
            </a:spcBef>
            <a:spcAft>
              <a:spcPct val="15000"/>
            </a:spcAft>
            <a:buChar char="•"/>
          </a:pPr>
          <a:endParaRPr lang="en-GB" sz="1300" kern="1200"/>
        </a:p>
      </dsp:txBody>
      <dsp:txXfrm>
        <a:off x="809574" y="3641864"/>
        <a:ext cx="1653550" cy="1247306"/>
      </dsp:txXfrm>
    </dsp:sp>
    <dsp:sp modelId="{0F91C6B1-9424-42EB-8938-5B2225A3E97B}">
      <dsp:nvSpPr>
        <dsp:cNvPr id="0" name=""/>
        <dsp:cNvSpPr/>
      </dsp:nvSpPr>
      <dsp:spPr>
        <a:xfrm>
          <a:off x="4716115" y="-25775"/>
          <a:ext cx="2393826" cy="155065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276909"/>
              <a:satOff val="-20252"/>
              <a:lumOff val="124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GB" sz="1200" kern="1200" dirty="0"/>
            <a:t>BLOOM; Voluntary Sector; YPC; School nurses;</a:t>
          </a:r>
        </a:p>
        <a:p>
          <a:pPr marL="114300" lvl="1" indent="-114300" algn="l" defTabSz="533400">
            <a:lnSpc>
              <a:spcPct val="90000"/>
            </a:lnSpc>
            <a:spcBef>
              <a:spcPct val="0"/>
            </a:spcBef>
            <a:spcAft>
              <a:spcPct val="15000"/>
            </a:spcAft>
            <a:buChar char="•"/>
          </a:pPr>
          <a:r>
            <a:rPr lang="en-GB" sz="1200" kern="1200" dirty="0"/>
            <a:t>MHST</a:t>
          </a:r>
        </a:p>
        <a:p>
          <a:pPr marL="114300" lvl="1" indent="-114300" algn="l" defTabSz="533400">
            <a:lnSpc>
              <a:spcPct val="90000"/>
            </a:lnSpc>
            <a:spcBef>
              <a:spcPct val="0"/>
            </a:spcBef>
            <a:spcAft>
              <a:spcPct val="15000"/>
            </a:spcAft>
            <a:buChar char="•"/>
          </a:pPr>
          <a:r>
            <a:rPr lang="en-GB" sz="1200" kern="1200" dirty="0"/>
            <a:t>PMHT</a:t>
          </a:r>
        </a:p>
      </dsp:txBody>
      <dsp:txXfrm>
        <a:off x="5468326" y="8288"/>
        <a:ext cx="1607552" cy="1094866"/>
      </dsp:txXfrm>
    </dsp:sp>
    <dsp:sp modelId="{B416C07F-B01B-4EC8-A8D2-65DD8C80C261}">
      <dsp:nvSpPr>
        <dsp:cNvPr id="0" name=""/>
        <dsp:cNvSpPr/>
      </dsp:nvSpPr>
      <dsp:spPr>
        <a:xfrm>
          <a:off x="810399" y="-25775"/>
          <a:ext cx="2393826" cy="155065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a:latin typeface="Cambria"/>
              <a:cs typeface="Cambria"/>
            </a:rPr>
            <a:t>Support and guidance in schools; TIS staff; SENCo</a:t>
          </a:r>
        </a:p>
        <a:p>
          <a:pPr marL="114300" lvl="1" indent="-114300" algn="l" defTabSz="622300">
            <a:lnSpc>
              <a:spcPct val="90000"/>
            </a:lnSpc>
            <a:spcBef>
              <a:spcPct val="0"/>
            </a:spcBef>
            <a:spcAft>
              <a:spcPct val="15000"/>
            </a:spcAft>
            <a:buChar char="•"/>
          </a:pPr>
          <a:r>
            <a:rPr lang="en-GB" sz="1400" kern="1200" dirty="0">
              <a:latin typeface="Cambria"/>
              <a:cs typeface="Cambria"/>
            </a:rPr>
            <a:t>Ed. Psych</a:t>
          </a:r>
        </a:p>
        <a:p>
          <a:pPr marL="114300" lvl="1" indent="-114300" algn="l" defTabSz="622300">
            <a:lnSpc>
              <a:spcPct val="90000"/>
            </a:lnSpc>
            <a:spcBef>
              <a:spcPct val="0"/>
            </a:spcBef>
            <a:spcAft>
              <a:spcPct val="15000"/>
            </a:spcAft>
            <a:buChar char="•"/>
          </a:pPr>
          <a:r>
            <a:rPr lang="en-GB" sz="1400" kern="1200" dirty="0">
              <a:latin typeface="Cambria"/>
              <a:cs typeface="Cambria"/>
            </a:rPr>
            <a:t>School nurses</a:t>
          </a:r>
        </a:p>
        <a:p>
          <a:pPr marL="114300" lvl="1" indent="-114300" algn="l" defTabSz="622300">
            <a:lnSpc>
              <a:spcPct val="90000"/>
            </a:lnSpc>
            <a:spcBef>
              <a:spcPct val="0"/>
            </a:spcBef>
            <a:spcAft>
              <a:spcPct val="15000"/>
            </a:spcAft>
            <a:buChar char="•"/>
          </a:pPr>
          <a:r>
            <a:rPr lang="en-GB" sz="1400" kern="1200" dirty="0"/>
            <a:t>Public Health</a:t>
          </a:r>
        </a:p>
      </dsp:txBody>
      <dsp:txXfrm>
        <a:off x="844462" y="8288"/>
        <a:ext cx="1607552" cy="1094866"/>
      </dsp:txXfrm>
    </dsp:sp>
    <dsp:sp modelId="{4D311874-74B3-4325-81A4-5E972DA9E1ED}">
      <dsp:nvSpPr>
        <dsp:cNvPr id="0" name=""/>
        <dsp:cNvSpPr/>
      </dsp:nvSpPr>
      <dsp:spPr>
        <a:xfrm>
          <a:off x="1968109" y="304409"/>
          <a:ext cx="2098232" cy="2098232"/>
        </a:xfrm>
        <a:prstGeom prst="pieWedge">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Coping and advice</a:t>
          </a:r>
        </a:p>
      </dsp:txBody>
      <dsp:txXfrm>
        <a:off x="2582667" y="918967"/>
        <a:ext cx="1483674" cy="1483674"/>
      </dsp:txXfrm>
    </dsp:sp>
    <dsp:sp modelId="{9ED4FB75-30D6-403E-AC00-0226E24C742C}">
      <dsp:nvSpPr>
        <dsp:cNvPr id="0" name=""/>
        <dsp:cNvSpPr/>
      </dsp:nvSpPr>
      <dsp:spPr>
        <a:xfrm rot="5400000">
          <a:off x="4163258" y="304409"/>
          <a:ext cx="2098232" cy="2098232"/>
        </a:xfrm>
        <a:prstGeom prst="pieWedge">
          <a:avLst/>
        </a:prstGeom>
        <a:solidFill>
          <a:schemeClr val="accent1">
            <a:shade val="80000"/>
            <a:hueOff val="276909"/>
            <a:satOff val="-20252"/>
            <a:lumOff val="124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Getting help</a:t>
          </a:r>
        </a:p>
      </dsp:txBody>
      <dsp:txXfrm rot="-5400000">
        <a:off x="4163258" y="918967"/>
        <a:ext cx="1483674" cy="1483674"/>
      </dsp:txXfrm>
    </dsp:sp>
    <dsp:sp modelId="{B2AEEF28-C8DB-4924-8C3E-AAAB6015A27B}">
      <dsp:nvSpPr>
        <dsp:cNvPr id="0" name=""/>
        <dsp:cNvSpPr/>
      </dsp:nvSpPr>
      <dsp:spPr>
        <a:xfrm rot="10800000">
          <a:off x="4163258" y="2499558"/>
          <a:ext cx="2098232" cy="2098232"/>
        </a:xfrm>
        <a:prstGeom prst="pieWedge">
          <a:avLst/>
        </a:prstGeom>
        <a:solidFill>
          <a:schemeClr val="accent1">
            <a:shade val="80000"/>
            <a:hueOff val="553819"/>
            <a:satOff val="-40503"/>
            <a:lumOff val="249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Getting more help</a:t>
          </a:r>
        </a:p>
      </dsp:txBody>
      <dsp:txXfrm rot="10800000">
        <a:off x="4163258" y="2499558"/>
        <a:ext cx="1483674" cy="1483674"/>
      </dsp:txXfrm>
    </dsp:sp>
    <dsp:sp modelId="{B2235E1C-EBD2-4627-B45E-E1F280F6B33A}">
      <dsp:nvSpPr>
        <dsp:cNvPr id="0" name=""/>
        <dsp:cNvSpPr/>
      </dsp:nvSpPr>
      <dsp:spPr>
        <a:xfrm rot="16200000">
          <a:off x="1968109" y="2499558"/>
          <a:ext cx="2098232" cy="2098232"/>
        </a:xfrm>
        <a:prstGeom prst="pieWedge">
          <a:avLst/>
        </a:prstGeom>
        <a:solidFill>
          <a:schemeClr val="accent1">
            <a:shade val="80000"/>
            <a:hueOff val="830728"/>
            <a:satOff val="-60755"/>
            <a:lumOff val="374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Risk support</a:t>
          </a:r>
        </a:p>
      </dsp:txBody>
      <dsp:txXfrm rot="5400000">
        <a:off x="2582667" y="2499558"/>
        <a:ext cx="1483674" cy="1483674"/>
      </dsp:txXfrm>
    </dsp:sp>
    <dsp:sp modelId="{50FFD9F1-7CA5-4AAB-971B-1EC91B65E9FD}">
      <dsp:nvSpPr>
        <dsp:cNvPr id="0" name=""/>
        <dsp:cNvSpPr/>
      </dsp:nvSpPr>
      <dsp:spPr>
        <a:xfrm>
          <a:off x="3752576" y="2014977"/>
          <a:ext cx="724447" cy="629954"/>
        </a:xfrm>
        <a:prstGeom prst="circularArrow">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E0CDE7-FDDC-467C-8AEE-D1908C248636}">
      <dsp:nvSpPr>
        <dsp:cNvPr id="0" name=""/>
        <dsp:cNvSpPr/>
      </dsp:nvSpPr>
      <dsp:spPr>
        <a:xfrm rot="10800000">
          <a:off x="3752576" y="2257267"/>
          <a:ext cx="724447" cy="629954"/>
        </a:xfrm>
        <a:prstGeom prst="circularArrow">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732A697-5938-C645-BCA3-3F797EBD6C9C}" type="datetime1">
              <a:rPr lang="en-GB" smtClean="0"/>
              <a:t>16/05/2022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4717EAC-A7D0-1847-BFE9-DC22CF6CC248}" type="slidenum">
              <a:rPr lang="en-US" smtClean="0"/>
              <a:t>‹#›</a:t>
            </a:fld>
            <a:endParaRPr lang="en-US"/>
          </a:p>
        </p:txBody>
      </p:sp>
    </p:spTree>
    <p:extLst>
      <p:ext uri="{BB962C8B-B14F-4D97-AF65-F5344CB8AC3E}">
        <p14:creationId xmlns:p14="http://schemas.microsoft.com/office/powerpoint/2010/main" val="3396524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92EDFBD-9A76-EF4B-894C-97D3538822E3}" type="datetime1">
              <a:rPr lang="en-GB" smtClean="0"/>
              <a:t>16/05/2022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D2114E1-9D43-D64F-8BFE-76B0366A0A08}" type="slidenum">
              <a:rPr lang="en-US" smtClean="0"/>
              <a:t>‹#›</a:t>
            </a:fld>
            <a:endParaRPr lang="en-US"/>
          </a:p>
        </p:txBody>
      </p:sp>
    </p:spTree>
    <p:extLst>
      <p:ext uri="{BB962C8B-B14F-4D97-AF65-F5344CB8AC3E}">
        <p14:creationId xmlns:p14="http://schemas.microsoft.com/office/powerpoint/2010/main" val="9799225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healthycornwall.org.uk/trainin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2114E1-9D43-D64F-8BFE-76B0366A0A08}" type="slidenum">
              <a:rPr lang="en-US" smtClean="0"/>
              <a:t>1</a:t>
            </a:fld>
            <a:endParaRPr lang="en-US"/>
          </a:p>
        </p:txBody>
      </p:sp>
    </p:spTree>
    <p:extLst>
      <p:ext uri="{BB962C8B-B14F-4D97-AF65-F5344CB8AC3E}">
        <p14:creationId xmlns:p14="http://schemas.microsoft.com/office/powerpoint/2010/main" val="3348179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young people who harm themselves are not known to any agency or to</a:t>
            </a:r>
            <a:r>
              <a:rPr lang="en-US" baseline="0" dirty="0"/>
              <a:t> the school (50% in the MAB programme). They have not spoken about it to anyone. Spotting young people in distress may be helpful in opening up helpful conversations.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14</a:t>
            </a:fld>
            <a:endParaRPr lang="en-US"/>
          </a:p>
        </p:txBody>
      </p:sp>
    </p:spTree>
    <p:extLst>
      <p:ext uri="{BB962C8B-B14F-4D97-AF65-F5344CB8AC3E}">
        <p14:creationId xmlns:p14="http://schemas.microsoft.com/office/powerpoint/2010/main" val="1116033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being described here  is “an</a:t>
            </a:r>
            <a:r>
              <a:rPr lang="en-US" baseline="0" dirty="0"/>
              <a:t> emotionally available adult” (which is at the heart of the TIS training). An emotionally available adult can provide a vital sense of safety and support. Most children who self-harm report how helpful it is to talk about it to compassionate person.  This provides a sense of Safety and connectedness with a supportive person.</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18</a:t>
            </a:fld>
            <a:endParaRPr lang="en-US"/>
          </a:p>
        </p:txBody>
      </p:sp>
    </p:spTree>
    <p:extLst>
      <p:ext uri="{BB962C8B-B14F-4D97-AF65-F5344CB8AC3E}">
        <p14:creationId xmlns:p14="http://schemas.microsoft.com/office/powerpoint/2010/main" val="663505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Anything that makes a child feel judged,</a:t>
            </a:r>
            <a:r>
              <a:rPr lang="en-US" baseline="0" dirty="0"/>
              <a:t> criticized, shamed, embarrassed, or unsafe is likely to be unhelpful. It is important to recognize that children are harming themselves because it is experienced a fleetingly helpful. It will take time to manage strong emotions in more healthy ways, and will need time and support.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19</a:t>
            </a:fld>
            <a:endParaRPr lang="en-US"/>
          </a:p>
        </p:txBody>
      </p:sp>
    </p:spTree>
    <p:extLst>
      <p:ext uri="{BB962C8B-B14F-4D97-AF65-F5344CB8AC3E}">
        <p14:creationId xmlns:p14="http://schemas.microsoft.com/office/powerpoint/2010/main" val="3135792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developing the Guidance and training in self-Harm for School the Commissioning team worked closely with Young People Cornwall.</a:t>
            </a:r>
          </a:p>
        </p:txBody>
      </p:sp>
      <p:sp>
        <p:nvSpPr>
          <p:cNvPr id="4" name="Slide Number Placeholder 3"/>
          <p:cNvSpPr>
            <a:spLocks noGrp="1"/>
          </p:cNvSpPr>
          <p:nvPr>
            <p:ph type="sldNum" sz="quarter" idx="10"/>
          </p:nvPr>
        </p:nvSpPr>
        <p:spPr/>
        <p:txBody>
          <a:bodyPr/>
          <a:lstStyle/>
          <a:p>
            <a:fld id="{6D2114E1-9D43-D64F-8BFE-76B0366A0A08}" type="slidenum">
              <a:rPr lang="en-US" smtClean="0"/>
              <a:t>20</a:t>
            </a:fld>
            <a:endParaRPr lang="en-US"/>
          </a:p>
        </p:txBody>
      </p:sp>
    </p:spTree>
    <p:extLst>
      <p:ext uri="{BB962C8B-B14F-4D97-AF65-F5344CB8AC3E}">
        <p14:creationId xmlns:p14="http://schemas.microsoft.com/office/powerpoint/2010/main" val="735157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10 tips are derived from work with Young People Cornwall</a:t>
            </a:r>
            <a:r>
              <a:rPr lang="en-US" b="1" i="1" dirty="0"/>
              <a:t>.</a:t>
            </a:r>
            <a:r>
              <a:rPr lang="en-US" b="1" i="1" baseline="0" dirty="0"/>
              <a:t> It is worth discussing Safety Plans and the Mental Health Map developed by young people. </a:t>
            </a:r>
            <a:endParaRPr lang="en-US" b="1" i="1" dirty="0"/>
          </a:p>
        </p:txBody>
      </p:sp>
      <p:sp>
        <p:nvSpPr>
          <p:cNvPr id="4" name="Slide Number Placeholder 3"/>
          <p:cNvSpPr>
            <a:spLocks noGrp="1"/>
          </p:cNvSpPr>
          <p:nvPr>
            <p:ph type="sldNum" sz="quarter" idx="10"/>
          </p:nvPr>
        </p:nvSpPr>
        <p:spPr/>
        <p:txBody>
          <a:bodyPr/>
          <a:lstStyle/>
          <a:p>
            <a:fld id="{6D2114E1-9D43-D64F-8BFE-76B0366A0A08}" type="slidenum">
              <a:rPr lang="en-US" smtClean="0"/>
              <a:t>22</a:t>
            </a:fld>
            <a:endParaRPr lang="en-US"/>
          </a:p>
        </p:txBody>
      </p:sp>
    </p:spTree>
    <p:extLst>
      <p:ext uri="{BB962C8B-B14F-4D97-AF65-F5344CB8AC3E}">
        <p14:creationId xmlns:p14="http://schemas.microsoft.com/office/powerpoint/2010/main" val="3210982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will be important to check how well participants understand the I-thrive approach and how it will be rolled out across Cornwall. This can be explored in groups.</a:t>
            </a:r>
          </a:p>
        </p:txBody>
      </p:sp>
      <p:sp>
        <p:nvSpPr>
          <p:cNvPr id="4" name="Slide Number Placeholder 3"/>
          <p:cNvSpPr>
            <a:spLocks noGrp="1"/>
          </p:cNvSpPr>
          <p:nvPr>
            <p:ph type="sldNum" sz="quarter" idx="10"/>
          </p:nvPr>
        </p:nvSpPr>
        <p:spPr/>
        <p:txBody>
          <a:bodyPr/>
          <a:lstStyle/>
          <a:p>
            <a:fld id="{6D2114E1-9D43-D64F-8BFE-76B0366A0A08}" type="slidenum">
              <a:rPr lang="en-US" smtClean="0"/>
              <a:t>23</a:t>
            </a:fld>
            <a:endParaRPr lang="en-US"/>
          </a:p>
        </p:txBody>
      </p:sp>
    </p:spTree>
    <p:extLst>
      <p:ext uri="{BB962C8B-B14F-4D97-AF65-F5344CB8AC3E}">
        <p14:creationId xmlns:p14="http://schemas.microsoft.com/office/powerpoint/2010/main" val="1647278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Pathways for Self Harm include</a:t>
            </a:r>
            <a:r>
              <a:rPr lang="en-US" baseline="0" dirty="0"/>
              <a:t> support and Guidance in Schools( and in the community); Getting Help is via the Early help Hub and the Bloom Project (which is rolling out across the county during 2019). The help at this level is evidence based, focused interventions by expert services from primary mental health, the Voluntary Sector, and Social Care; Educational Psychology; Getting More Help is via the Early help Hub and led by Specialist CAMHS, and draws upon teams within Specialist CAMH services (including in-patient services to be opened in the Spring 2019); when young people present with ongoing high levels  of risk and do not engage with mental health services, the risk is held by teams in Social Care and CAMHS</a:t>
            </a:r>
            <a:endParaRPr lang="en-US" dirty="0"/>
          </a:p>
          <a:p>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24</a:t>
            </a:fld>
            <a:endParaRPr lang="en-US"/>
          </a:p>
        </p:txBody>
      </p:sp>
    </p:spTree>
    <p:extLst>
      <p:ext uri="{BB962C8B-B14F-4D97-AF65-F5344CB8AC3E}">
        <p14:creationId xmlns:p14="http://schemas.microsoft.com/office/powerpoint/2010/main" val="1979829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 harm is an increased risk for suicide in childhood;</a:t>
            </a:r>
            <a:r>
              <a:rPr lang="en-US" baseline="0" dirty="0"/>
              <a:t> but </a:t>
            </a:r>
            <a:r>
              <a:rPr lang="en-US" dirty="0"/>
              <a:t> most self-harm</a:t>
            </a:r>
            <a:r>
              <a:rPr lang="en-US" baseline="0" dirty="0"/>
              <a:t> </a:t>
            </a:r>
            <a:r>
              <a:rPr lang="en-US" dirty="0"/>
              <a:t>is unlikely to lead to suicide attempts.  Conversation</a:t>
            </a:r>
            <a:r>
              <a:rPr lang="en-US" baseline="0" dirty="0"/>
              <a:t> prompts are included in the guidance, including questions about intent  -these are tabled.</a:t>
            </a:r>
          </a:p>
          <a:p>
            <a:r>
              <a:rPr lang="en-US" dirty="0"/>
              <a:t>Recommend </a:t>
            </a:r>
            <a:r>
              <a:rPr lang="en-US" dirty="0">
                <a:hlinkClick r:id="rId3"/>
              </a:rPr>
              <a:t>www.healthycornwall.org.uk/training</a:t>
            </a:r>
            <a:r>
              <a:rPr lang="en-US" dirty="0"/>
              <a:t>-programme</a:t>
            </a:r>
          </a:p>
        </p:txBody>
      </p:sp>
      <p:sp>
        <p:nvSpPr>
          <p:cNvPr id="4" name="Slide Number Placeholder 3"/>
          <p:cNvSpPr>
            <a:spLocks noGrp="1"/>
          </p:cNvSpPr>
          <p:nvPr>
            <p:ph type="sldNum" sz="quarter" idx="10"/>
          </p:nvPr>
        </p:nvSpPr>
        <p:spPr/>
        <p:txBody>
          <a:bodyPr/>
          <a:lstStyle/>
          <a:p>
            <a:fld id="{6D2114E1-9D43-D64F-8BFE-76B0366A0A08}" type="slidenum">
              <a:rPr lang="en-US" smtClean="0"/>
              <a:t>2</a:t>
            </a:fld>
            <a:endParaRPr lang="en-US"/>
          </a:p>
        </p:txBody>
      </p:sp>
    </p:spTree>
    <p:extLst>
      <p:ext uri="{BB962C8B-B14F-4D97-AF65-F5344CB8AC3E}">
        <p14:creationId xmlns:p14="http://schemas.microsoft.com/office/powerpoint/2010/main" val="3273852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5 years old children under stress may harm themselves –including serious attempts at significant harm, even suicide (such as attempted hanging)</a:t>
            </a:r>
          </a:p>
        </p:txBody>
      </p:sp>
      <p:sp>
        <p:nvSpPr>
          <p:cNvPr id="4" name="Slide Number Placeholder 3"/>
          <p:cNvSpPr>
            <a:spLocks noGrp="1"/>
          </p:cNvSpPr>
          <p:nvPr>
            <p:ph type="sldNum" sz="quarter" idx="10"/>
          </p:nvPr>
        </p:nvSpPr>
        <p:spPr/>
        <p:txBody>
          <a:bodyPr/>
          <a:lstStyle/>
          <a:p>
            <a:fld id="{6D2114E1-9D43-D64F-8BFE-76B0366A0A08}" type="slidenum">
              <a:rPr lang="en-US" smtClean="0"/>
              <a:t>4</a:t>
            </a:fld>
            <a:endParaRPr lang="en-US"/>
          </a:p>
        </p:txBody>
      </p:sp>
    </p:spTree>
    <p:extLst>
      <p:ext uri="{BB962C8B-B14F-4D97-AF65-F5344CB8AC3E}">
        <p14:creationId xmlns:p14="http://schemas.microsoft.com/office/powerpoint/2010/main" val="3135867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Cornwall children from wealthy areas and deprived areas are included in  high risk areas for self-harm; increased self harm among children facing bullying based upon their sexual orientation or identity.</a:t>
            </a:r>
            <a:r>
              <a:rPr lang="en-US" baseline="0" dirty="0"/>
              <a:t> Very interesting to note that 50% children who self identified as in need of support for their self-harming had spoken about this for the first time and were known to no agencies.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5</a:t>
            </a:fld>
            <a:endParaRPr lang="en-US"/>
          </a:p>
        </p:txBody>
      </p:sp>
    </p:spTree>
    <p:extLst>
      <p:ext uri="{BB962C8B-B14F-4D97-AF65-F5344CB8AC3E}">
        <p14:creationId xmlns:p14="http://schemas.microsoft.com/office/powerpoint/2010/main" val="1101317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This quote includes many of the key themes of</a:t>
            </a:r>
            <a:r>
              <a:rPr lang="en-US" sz="1800" baseline="0" dirty="0"/>
              <a:t> Self-Harm</a:t>
            </a:r>
            <a:endParaRPr lang="en-US" sz="1800" dirty="0"/>
          </a:p>
        </p:txBody>
      </p:sp>
      <p:sp>
        <p:nvSpPr>
          <p:cNvPr id="4" name="Slide Number Placeholder 3"/>
          <p:cNvSpPr>
            <a:spLocks noGrp="1"/>
          </p:cNvSpPr>
          <p:nvPr>
            <p:ph type="sldNum" sz="quarter" idx="10"/>
          </p:nvPr>
        </p:nvSpPr>
        <p:spPr/>
        <p:txBody>
          <a:bodyPr/>
          <a:lstStyle/>
          <a:p>
            <a:fld id="{6D2114E1-9D43-D64F-8BFE-76B0366A0A08}" type="slidenum">
              <a:rPr lang="en-US" smtClean="0"/>
              <a:t>6</a:t>
            </a:fld>
            <a:endParaRPr lang="en-US"/>
          </a:p>
        </p:txBody>
      </p:sp>
    </p:spTree>
    <p:extLst>
      <p:ext uri="{BB962C8B-B14F-4D97-AF65-F5344CB8AC3E}">
        <p14:creationId xmlns:p14="http://schemas.microsoft.com/office/powerpoint/2010/main" val="3768339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have a discussion here about how the skills to regulate emotions develop during childhood; and what problems arise when they are either poorly developed or when the skills are overwhelmed by powerful and unmanageable feelings. </a:t>
            </a:r>
          </a:p>
        </p:txBody>
      </p:sp>
      <p:sp>
        <p:nvSpPr>
          <p:cNvPr id="4" name="Slide Number Placeholder 3"/>
          <p:cNvSpPr>
            <a:spLocks noGrp="1"/>
          </p:cNvSpPr>
          <p:nvPr>
            <p:ph type="sldNum" sz="quarter" idx="10"/>
          </p:nvPr>
        </p:nvSpPr>
        <p:spPr/>
        <p:txBody>
          <a:bodyPr/>
          <a:lstStyle/>
          <a:p>
            <a:fld id="{6D2114E1-9D43-D64F-8BFE-76B0366A0A08}" type="slidenum">
              <a:rPr lang="en-US" smtClean="0"/>
              <a:t>7</a:t>
            </a:fld>
            <a:endParaRPr lang="en-US"/>
          </a:p>
        </p:txBody>
      </p:sp>
    </p:spTree>
    <p:extLst>
      <p:ext uri="{BB962C8B-B14F-4D97-AF65-F5344CB8AC3E}">
        <p14:creationId xmlns:p14="http://schemas.microsoft.com/office/powerpoint/2010/main" val="3687175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report increasing role of cyber bullying and greater</a:t>
            </a:r>
            <a:r>
              <a:rPr lang="en-US" baseline="0" dirty="0"/>
              <a:t> pressures at school. Relationship difficulties are also seen at the heart of problems –especially isolation and loneliness. Family pressures are cited by many children.</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9</a:t>
            </a:fld>
            <a:endParaRPr lang="en-US"/>
          </a:p>
        </p:txBody>
      </p:sp>
    </p:spTree>
    <p:extLst>
      <p:ext uri="{BB962C8B-B14F-4D97-AF65-F5344CB8AC3E}">
        <p14:creationId xmlns:p14="http://schemas.microsoft.com/office/powerpoint/2010/main" val="270959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report increasing role of cyber bullying and greater</a:t>
            </a:r>
            <a:r>
              <a:rPr lang="en-US" baseline="0" dirty="0"/>
              <a:t> pressures at school. Relationship difficulties are also seen at the heart of problems –especially isolation and loneliness. Family pressures are cited by many children.</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11</a:t>
            </a:fld>
            <a:endParaRPr lang="en-US"/>
          </a:p>
        </p:txBody>
      </p:sp>
    </p:spTree>
    <p:extLst>
      <p:ext uri="{BB962C8B-B14F-4D97-AF65-F5344CB8AC3E}">
        <p14:creationId xmlns:p14="http://schemas.microsoft.com/office/powerpoint/2010/main" val="2709598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ARFID is commonly associated with LD and ASC. It may be linked to highly rigid and ‘black and white’ thinking and overwhelming fears about the negative consequences of some foods.</a:t>
            </a:r>
          </a:p>
        </p:txBody>
      </p:sp>
      <p:sp>
        <p:nvSpPr>
          <p:cNvPr id="4" name="Slide Number Placeholder 3"/>
          <p:cNvSpPr>
            <a:spLocks noGrp="1"/>
          </p:cNvSpPr>
          <p:nvPr>
            <p:ph type="sldNum" sz="quarter" idx="5"/>
          </p:nvPr>
        </p:nvSpPr>
        <p:spPr/>
        <p:txBody>
          <a:bodyPr/>
          <a:lstStyle/>
          <a:p>
            <a:fld id="{6D2114E1-9D43-D64F-8BFE-76B0366A0A08}" type="slidenum">
              <a:rPr lang="en-US" smtClean="0"/>
              <a:t>13</a:t>
            </a:fld>
            <a:endParaRPr lang="en-US"/>
          </a:p>
        </p:txBody>
      </p:sp>
    </p:spTree>
    <p:extLst>
      <p:ext uri="{BB962C8B-B14F-4D97-AF65-F5344CB8AC3E}">
        <p14:creationId xmlns:p14="http://schemas.microsoft.com/office/powerpoint/2010/main" val="219888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l">
              <a:defRPr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232496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138547"/>
            <a:ext cx="9144000" cy="1357745"/>
          </a:xfrm>
          <a:prstGeom prst="rect">
            <a:avLst/>
          </a:prstGeom>
          <a:solidFill>
            <a:schemeClr val="tx2"/>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68911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621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138547"/>
            <a:ext cx="9144000" cy="1357745"/>
          </a:xfrm>
          <a:prstGeom prst="rect">
            <a:avLst/>
          </a:prstGeom>
          <a:solidFill>
            <a:schemeClr val="tx2"/>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245919"/>
            <a:ext cx="8229600" cy="1143000"/>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Clr>
                <a:schemeClr val="accent1"/>
              </a:buClr>
              <a:defRPr/>
            </a:lvl1pPr>
            <a:lvl3pPr>
              <a:buClr>
                <a:schemeClr val="accent1"/>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998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646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18482" y="138547"/>
            <a:ext cx="9162482"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8744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8744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04507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138547"/>
            <a:ext cx="9144000"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57200" y="16828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322650"/>
            <a:ext cx="4040188" cy="436447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6828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22651"/>
            <a:ext cx="4041775" cy="43644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6437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138547"/>
            <a:ext cx="9144000"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4672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87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62755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51134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514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4359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902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825411398"/>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hdr="0" ftr="0" dt="0"/>
  <p:txStyles>
    <p:titleStyle>
      <a:lvl1pPr algn="l" defTabSz="914400" rtl="0" eaLnBrk="1" latinLnBrk="0" hangingPunct="1">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chemeClr val="accent1"/>
        </a:buClr>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accent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6.emf"/><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0069" y="-9237"/>
            <a:ext cx="10407305" cy="6945745"/>
          </a:xfrm>
          <a:prstGeom prst="rect">
            <a:avLst/>
          </a:prstGeom>
        </p:spPr>
      </p:pic>
      <p:sp>
        <p:nvSpPr>
          <p:cNvPr id="2" name="Title 1"/>
          <p:cNvSpPr>
            <a:spLocks noGrp="1"/>
          </p:cNvSpPr>
          <p:nvPr>
            <p:ph type="ctrTitle"/>
          </p:nvPr>
        </p:nvSpPr>
        <p:spPr>
          <a:xfrm>
            <a:off x="258923" y="4073225"/>
            <a:ext cx="8063612" cy="1935651"/>
          </a:xfrm>
        </p:spPr>
        <p:txBody>
          <a:bodyPr>
            <a:normAutofit/>
          </a:bodyPr>
          <a:lstStyle/>
          <a:p>
            <a:r>
              <a:rPr lang="en-US" dirty="0">
                <a:solidFill>
                  <a:schemeClr val="bg1"/>
                </a:solidFill>
              </a:rPr>
              <a:t>Understanding and responding to eating disorders in schools</a:t>
            </a:r>
          </a:p>
        </p:txBody>
      </p:sp>
      <p:sp>
        <p:nvSpPr>
          <p:cNvPr id="3" name="Subtitle 2"/>
          <p:cNvSpPr>
            <a:spLocks noGrp="1"/>
          </p:cNvSpPr>
          <p:nvPr>
            <p:ph type="subTitle" idx="1"/>
          </p:nvPr>
        </p:nvSpPr>
        <p:spPr>
          <a:xfrm>
            <a:off x="258923" y="5809660"/>
            <a:ext cx="9577803" cy="775854"/>
          </a:xfrm>
        </p:spPr>
        <p:txBody>
          <a:bodyPr>
            <a:noAutofit/>
          </a:bodyPr>
          <a:lstStyle/>
          <a:p>
            <a:r>
              <a:rPr lang="en-US" sz="2000" dirty="0">
                <a:solidFill>
                  <a:schemeClr val="bg1"/>
                </a:solidFill>
              </a:rPr>
              <a:t>Dr Lynette Rentoul, Independent Consultant Clinical Psychologist</a:t>
            </a:r>
          </a:p>
          <a:p>
            <a:r>
              <a:rPr lang="en-US" sz="2000" dirty="0">
                <a:solidFill>
                  <a:schemeClr val="bg1"/>
                </a:solidFill>
              </a:rPr>
              <a:t>Clinical Lead, CAMHS, NHS Kernow Clinical Commissioning Group</a:t>
            </a:r>
          </a:p>
        </p:txBody>
      </p: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623641" y="278912"/>
            <a:ext cx="1289574" cy="1051124"/>
          </a:xfrm>
          <a:prstGeom prst="rect">
            <a:avLst/>
          </a:prstGeom>
        </p:spPr>
      </p:pic>
      <p:cxnSp>
        <p:nvCxnSpPr>
          <p:cNvPr id="7" name="Straight Connector 6"/>
          <p:cNvCxnSpPr/>
          <p:nvPr/>
        </p:nvCxnSpPr>
        <p:spPr>
          <a:xfrm>
            <a:off x="258923" y="5689600"/>
            <a:ext cx="76569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01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Anorexia : Physical changes</a:t>
            </a:r>
          </a:p>
        </p:txBody>
      </p:sp>
      <p:sp>
        <p:nvSpPr>
          <p:cNvPr id="3" name="Content Placeholder 2"/>
          <p:cNvSpPr>
            <a:spLocks noGrp="1"/>
          </p:cNvSpPr>
          <p:nvPr>
            <p:ph idx="1"/>
          </p:nvPr>
        </p:nvSpPr>
        <p:spPr/>
        <p:txBody>
          <a:bodyPr>
            <a:normAutofit/>
          </a:bodyPr>
          <a:lstStyle/>
          <a:p>
            <a:r>
              <a:rPr lang="en-US" dirty="0">
                <a:latin typeface="Cambria"/>
                <a:cs typeface="Cambria"/>
              </a:rPr>
              <a:t>Losing lots of weight quickly</a:t>
            </a:r>
          </a:p>
          <a:p>
            <a:r>
              <a:rPr lang="en-US" dirty="0">
                <a:latin typeface="Cambria"/>
                <a:cs typeface="Cambria"/>
              </a:rPr>
              <a:t>Periods stopping (or being unable to have an erection)</a:t>
            </a:r>
          </a:p>
          <a:p>
            <a:r>
              <a:rPr lang="en-US" dirty="0">
                <a:latin typeface="Cambria"/>
                <a:cs typeface="Cambria"/>
              </a:rPr>
              <a:t>Feeling cold all the time</a:t>
            </a:r>
          </a:p>
          <a:p>
            <a:r>
              <a:rPr lang="en-US" dirty="0">
                <a:latin typeface="Cambria"/>
                <a:cs typeface="Cambria"/>
              </a:rPr>
              <a:t>Poor sleep or concentration</a:t>
            </a:r>
          </a:p>
          <a:p>
            <a:r>
              <a:rPr lang="en-US" dirty="0">
                <a:latin typeface="Cambria"/>
                <a:cs typeface="Cambria"/>
              </a:rPr>
              <a:t>Unexpected soft hair growth on body parts (languo hair)</a:t>
            </a:r>
          </a:p>
        </p:txBody>
      </p:sp>
    </p:spTree>
    <p:extLst>
      <p:ext uri="{BB962C8B-B14F-4D97-AF65-F5344CB8AC3E}">
        <p14:creationId xmlns:p14="http://schemas.microsoft.com/office/powerpoint/2010/main" val="343795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520949"/>
            <a:ext cx="9144000" cy="5430909"/>
          </a:xfrm>
          <a:prstGeom prst="rect">
            <a:avLst/>
          </a:prstGeom>
        </p:spPr>
      </p:pic>
      <p:sp>
        <p:nvSpPr>
          <p:cNvPr id="2" name="Title 1"/>
          <p:cNvSpPr>
            <a:spLocks noGrp="1"/>
          </p:cNvSpPr>
          <p:nvPr>
            <p:ph type="title"/>
          </p:nvPr>
        </p:nvSpPr>
        <p:spPr/>
        <p:txBody>
          <a:bodyPr>
            <a:normAutofit/>
          </a:bodyPr>
          <a:lstStyle/>
          <a:p>
            <a:r>
              <a:rPr lang="en-US" dirty="0"/>
              <a:t>Bulimia: what is it?</a:t>
            </a:r>
          </a:p>
        </p:txBody>
      </p:sp>
      <p:sp>
        <p:nvSpPr>
          <p:cNvPr id="3" name="Content Placeholder 2"/>
          <p:cNvSpPr>
            <a:spLocks noGrp="1"/>
          </p:cNvSpPr>
          <p:nvPr>
            <p:ph idx="1"/>
          </p:nvPr>
        </p:nvSpPr>
        <p:spPr>
          <a:xfrm>
            <a:off x="209605" y="1615098"/>
            <a:ext cx="8803391" cy="5242902"/>
          </a:xfrm>
        </p:spPr>
        <p:txBody>
          <a:bodyPr>
            <a:normAutofit fontScale="77500" lnSpcReduction="20000"/>
          </a:bodyPr>
          <a:lstStyle/>
          <a:p>
            <a:r>
              <a:rPr lang="en-US" sz="3300" dirty="0">
                <a:latin typeface="Cambria"/>
                <a:cs typeface="Cambria"/>
              </a:rPr>
              <a:t>Cycles of overeating (binging), and then making yourself sick (or diet pills) to get rid of the food</a:t>
            </a:r>
          </a:p>
          <a:p>
            <a:r>
              <a:rPr lang="en-US" sz="3300" dirty="0">
                <a:latin typeface="Cambria"/>
                <a:cs typeface="Cambria"/>
              </a:rPr>
              <a:t>Thinking obsessively about weight</a:t>
            </a:r>
          </a:p>
          <a:p>
            <a:r>
              <a:rPr lang="en-US" sz="3300" dirty="0">
                <a:latin typeface="Cambria"/>
                <a:cs typeface="Cambria"/>
              </a:rPr>
              <a:t>Binge eating and preoccupation with eating; longing to fill with food followed by feelings of disgust and purging.</a:t>
            </a:r>
          </a:p>
          <a:p>
            <a:r>
              <a:rPr lang="en-US" sz="3300" dirty="0">
                <a:latin typeface="Cambria"/>
                <a:cs typeface="Cambria"/>
              </a:rPr>
              <a:t>Vomiting or taking laxatives</a:t>
            </a:r>
          </a:p>
          <a:p>
            <a:r>
              <a:rPr lang="en-US" sz="3300" dirty="0">
                <a:latin typeface="Cambria"/>
                <a:cs typeface="Cambria"/>
              </a:rPr>
              <a:t>Exercising too much on regular basis</a:t>
            </a:r>
          </a:p>
          <a:p>
            <a:r>
              <a:rPr lang="en-US" sz="3300" dirty="0">
                <a:latin typeface="Cambria"/>
                <a:cs typeface="Cambria"/>
              </a:rPr>
              <a:t>Isolating yourself;  low mood</a:t>
            </a:r>
          </a:p>
          <a:p>
            <a:r>
              <a:rPr lang="en-US" sz="3300" dirty="0">
                <a:latin typeface="Cambria"/>
                <a:cs typeface="Cambria"/>
              </a:rPr>
              <a:t>Losing interest in things and people</a:t>
            </a:r>
          </a:p>
          <a:p>
            <a:r>
              <a:rPr lang="en-US" sz="3300" dirty="0">
                <a:latin typeface="Cambria"/>
                <a:cs typeface="Cambria"/>
              </a:rPr>
              <a:t>Changes in periods </a:t>
            </a:r>
          </a:p>
          <a:p>
            <a:r>
              <a:rPr lang="en-US" sz="3300" dirty="0">
                <a:latin typeface="Cambria"/>
                <a:cs typeface="Cambria"/>
              </a:rPr>
              <a:t>Brittle bones in longer term</a:t>
            </a:r>
          </a:p>
          <a:p>
            <a:r>
              <a:rPr lang="en-US" sz="3300" dirty="0">
                <a:latin typeface="Cambria"/>
                <a:cs typeface="Cambria"/>
              </a:rPr>
              <a:t>Stomach cramps; feeling weak and tired</a:t>
            </a:r>
          </a:p>
          <a:p>
            <a:r>
              <a:rPr lang="en-US" sz="3300" dirty="0">
                <a:latin typeface="Cambria"/>
                <a:cs typeface="Cambria"/>
              </a:rPr>
              <a:t>Feeling helpless and out of control</a:t>
            </a:r>
          </a:p>
          <a:p>
            <a:endParaRPr lang="en-US" dirty="0"/>
          </a:p>
        </p:txBody>
      </p:sp>
    </p:spTree>
    <p:extLst>
      <p:ext uri="{BB962C8B-B14F-4D97-AF65-F5344CB8AC3E}">
        <p14:creationId xmlns:p14="http://schemas.microsoft.com/office/powerpoint/2010/main" val="2537688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Compulsive overeating (binge eating): What is it?</a:t>
            </a:r>
            <a:br>
              <a:rPr lang="en-US" dirty="0"/>
            </a:br>
            <a:endParaRPr lang="en-US" dirty="0"/>
          </a:p>
        </p:txBody>
      </p:sp>
      <p:sp>
        <p:nvSpPr>
          <p:cNvPr id="3" name="Content Placeholder 2"/>
          <p:cNvSpPr>
            <a:spLocks noGrp="1"/>
          </p:cNvSpPr>
          <p:nvPr>
            <p:ph idx="1"/>
          </p:nvPr>
        </p:nvSpPr>
        <p:spPr>
          <a:xfrm>
            <a:off x="457200" y="1600200"/>
            <a:ext cx="8432500" cy="5106770"/>
          </a:xfrm>
        </p:spPr>
        <p:txBody>
          <a:bodyPr>
            <a:normAutofit fontScale="85000" lnSpcReduction="20000"/>
          </a:bodyPr>
          <a:lstStyle/>
          <a:p>
            <a:r>
              <a:rPr lang="en-US" dirty="0">
                <a:latin typeface="Cambria"/>
                <a:cs typeface="Cambria"/>
              </a:rPr>
              <a:t>Feeling compelled to eat –even when not hungry, or can’t stop eating when they have had enough food. Unable to feel satisfied; longing for comfort of feeling full.</a:t>
            </a:r>
          </a:p>
          <a:p>
            <a:r>
              <a:rPr lang="en-US" dirty="0">
                <a:latin typeface="Cambria"/>
                <a:cs typeface="Cambria"/>
              </a:rPr>
              <a:t>Regularly eating quicker than usual</a:t>
            </a:r>
          </a:p>
          <a:p>
            <a:r>
              <a:rPr lang="en-US" dirty="0">
                <a:latin typeface="Cambria"/>
                <a:cs typeface="Cambria"/>
              </a:rPr>
              <a:t>Eating when full</a:t>
            </a:r>
          </a:p>
          <a:p>
            <a:r>
              <a:rPr lang="en-US" dirty="0">
                <a:latin typeface="Cambria"/>
                <a:cs typeface="Cambria"/>
              </a:rPr>
              <a:t>Eating when not hungry</a:t>
            </a:r>
          </a:p>
          <a:p>
            <a:r>
              <a:rPr lang="en-US" dirty="0">
                <a:latin typeface="Cambria"/>
                <a:cs typeface="Cambria"/>
              </a:rPr>
              <a:t>Eating alone or in secret</a:t>
            </a:r>
          </a:p>
          <a:p>
            <a:r>
              <a:rPr lang="en-US" dirty="0">
                <a:latin typeface="Cambria"/>
                <a:cs typeface="Cambria"/>
              </a:rPr>
              <a:t>Overeaters often feel upset or guilty after these activities; they often feel driven to do it, even though they know they shouldn’t. Often feel ‘out of control’ in relation to eating. Sometimes feels as though they have an ‘addiction to food’.</a:t>
            </a:r>
          </a:p>
        </p:txBody>
      </p:sp>
    </p:spTree>
    <p:extLst>
      <p:ext uri="{BB962C8B-B14F-4D97-AF65-F5344CB8AC3E}">
        <p14:creationId xmlns:p14="http://schemas.microsoft.com/office/powerpoint/2010/main" val="1565814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BF96E-D7C9-4CF2-C0A5-A877B57FBB03}"/>
              </a:ext>
            </a:extLst>
          </p:cNvPr>
          <p:cNvSpPr>
            <a:spLocks noGrp="1"/>
          </p:cNvSpPr>
          <p:nvPr>
            <p:ph type="title"/>
          </p:nvPr>
        </p:nvSpPr>
        <p:spPr>
          <a:xfrm>
            <a:off x="199697" y="162910"/>
            <a:ext cx="8807669" cy="1298027"/>
          </a:xfrm>
        </p:spPr>
        <p:txBody>
          <a:bodyPr/>
          <a:lstStyle/>
          <a:p>
            <a:r>
              <a:rPr lang="en-US" dirty="0"/>
              <a:t>ARFID (more common among CYP with ASC and LD); starts early in life</a:t>
            </a:r>
          </a:p>
        </p:txBody>
      </p:sp>
      <p:sp>
        <p:nvSpPr>
          <p:cNvPr id="3" name="Content Placeholder 2">
            <a:extLst>
              <a:ext uri="{FF2B5EF4-FFF2-40B4-BE49-F238E27FC236}">
                <a16:creationId xmlns:a16="http://schemas.microsoft.com/office/drawing/2014/main" id="{D0C07497-2BFD-2DC2-B3E1-3745FB74387F}"/>
              </a:ext>
            </a:extLst>
          </p:cNvPr>
          <p:cNvSpPr>
            <a:spLocks noGrp="1"/>
          </p:cNvSpPr>
          <p:nvPr>
            <p:ph idx="1"/>
          </p:nvPr>
        </p:nvSpPr>
        <p:spPr>
          <a:xfrm>
            <a:off x="115614" y="1608082"/>
            <a:ext cx="8891752" cy="5087008"/>
          </a:xfrm>
        </p:spPr>
        <p:txBody>
          <a:bodyPr>
            <a:noAutofit/>
          </a:bodyPr>
          <a:lstStyle/>
          <a:p>
            <a:r>
              <a:rPr lang="en-US" sz="2300" dirty="0">
                <a:latin typeface="Calibri" panose="020F0502020204030204" pitchFamily="34" charset="0"/>
                <a:cs typeface="Calibri" panose="020F0502020204030204" pitchFamily="34" charset="0"/>
              </a:rPr>
              <a:t>Apparent lack of interest in food or eating; eats very few foods</a:t>
            </a:r>
          </a:p>
          <a:p>
            <a:r>
              <a:rPr lang="en-US" sz="2300" dirty="0">
                <a:latin typeface="Calibri" panose="020F0502020204030204" pitchFamily="34" charset="0"/>
                <a:cs typeface="Calibri" panose="020F0502020204030204" pitchFamily="34" charset="0"/>
              </a:rPr>
              <a:t>Not able to recognize feelings of hunger or thirst</a:t>
            </a:r>
          </a:p>
          <a:p>
            <a:r>
              <a:rPr lang="en-US" sz="2300" dirty="0">
                <a:latin typeface="Calibri" panose="020F0502020204030204" pitchFamily="34" charset="0"/>
                <a:cs typeface="Calibri" panose="020F0502020204030204" pitchFamily="34" charset="0"/>
              </a:rPr>
              <a:t>Avoidance based on sensory characteristics of food (texture; </a:t>
            </a:r>
            <a:r>
              <a:rPr lang="en-US" sz="2300" dirty="0" err="1">
                <a:latin typeface="Calibri" panose="020F0502020204030204" pitchFamily="34" charset="0"/>
                <a:cs typeface="Calibri" panose="020F0502020204030204" pitchFamily="34" charset="0"/>
              </a:rPr>
              <a:t>colour</a:t>
            </a:r>
            <a:r>
              <a:rPr lang="en-US" sz="2300" dirty="0">
                <a:latin typeface="Calibri" panose="020F0502020204030204" pitchFamily="34" charset="0"/>
                <a:cs typeface="Calibri" panose="020F0502020204030204" pitchFamily="34" charset="0"/>
              </a:rPr>
              <a:t>; smell; </a:t>
            </a:r>
            <a:r>
              <a:rPr lang="en-US" sz="2300" dirty="0" err="1">
                <a:latin typeface="Calibri" panose="020F0502020204030204" pitchFamily="34" charset="0"/>
                <a:cs typeface="Calibri" panose="020F0502020204030204" pitchFamily="34" charset="0"/>
              </a:rPr>
              <a:t>flavour</a:t>
            </a:r>
            <a:r>
              <a:rPr lang="en-US" sz="2300" dirty="0">
                <a:latin typeface="Calibri" panose="020F0502020204030204" pitchFamily="34" charset="0"/>
                <a:cs typeface="Calibri" panose="020F0502020204030204" pitchFamily="34" charset="0"/>
              </a:rPr>
              <a:t>); will not eat unfamiliar foods (even if hungry)</a:t>
            </a:r>
          </a:p>
          <a:p>
            <a:r>
              <a:rPr lang="en-US" sz="2300" dirty="0">
                <a:latin typeface="Calibri" panose="020F0502020204030204" pitchFamily="34" charset="0"/>
                <a:cs typeface="Calibri" panose="020F0502020204030204" pitchFamily="34" charset="0"/>
              </a:rPr>
              <a:t>Concern about being sick/choking or aversive consequences of eating</a:t>
            </a:r>
          </a:p>
          <a:p>
            <a:r>
              <a:rPr lang="en-US" sz="2300" dirty="0">
                <a:latin typeface="Calibri" panose="020F0502020204030204" pitchFamily="34" charset="0"/>
                <a:cs typeface="Calibri" panose="020F0502020204030204" pitchFamily="34" charset="0"/>
              </a:rPr>
              <a:t>Preference for certain textures and </a:t>
            </a:r>
            <a:r>
              <a:rPr lang="en-US" sz="2300" dirty="0" err="1">
                <a:latin typeface="Calibri" panose="020F0502020204030204" pitchFamily="34" charset="0"/>
                <a:cs typeface="Calibri" panose="020F0502020204030204" pitchFamily="34" charset="0"/>
              </a:rPr>
              <a:t>colour</a:t>
            </a:r>
            <a:r>
              <a:rPr lang="en-US" sz="2300" dirty="0">
                <a:latin typeface="Calibri" panose="020F0502020204030204" pitchFamily="34" charset="0"/>
                <a:cs typeface="Calibri" panose="020F0502020204030204" pitchFamily="34" charset="0"/>
              </a:rPr>
              <a:t> and familiar foods (including familiar brands)</a:t>
            </a:r>
          </a:p>
          <a:p>
            <a:r>
              <a:rPr lang="en-US" sz="2300" dirty="0">
                <a:latin typeface="Calibri" panose="020F0502020204030204" pitchFamily="34" charset="0"/>
                <a:cs typeface="Calibri" panose="020F0502020204030204" pitchFamily="34" charset="0"/>
              </a:rPr>
              <a:t>Highly restrictive food intake –in terms of amount and variety</a:t>
            </a:r>
          </a:p>
          <a:p>
            <a:r>
              <a:rPr lang="en-US" sz="2300" dirty="0">
                <a:latin typeface="Calibri" panose="020F0502020204030204" pitchFamily="34" charset="0"/>
                <a:cs typeface="Calibri" panose="020F0502020204030204" pitchFamily="34" charset="0"/>
              </a:rPr>
              <a:t>Significant weight loss (but also gain; or normal range)</a:t>
            </a:r>
          </a:p>
          <a:p>
            <a:r>
              <a:rPr lang="en-US" sz="2300" dirty="0">
                <a:latin typeface="Calibri" panose="020F0502020204030204" pitchFamily="34" charset="0"/>
                <a:cs typeface="Calibri" panose="020F0502020204030204" pitchFamily="34" charset="0"/>
              </a:rPr>
              <a:t>Significant nutritional deficiency; marked health risks</a:t>
            </a:r>
          </a:p>
          <a:p>
            <a:r>
              <a:rPr lang="en-US" sz="2300" dirty="0">
                <a:latin typeface="Calibri" panose="020F0502020204030204" pitchFamily="34" charset="0"/>
                <a:cs typeface="Calibri" panose="020F0502020204030204" pitchFamily="34" charset="0"/>
              </a:rPr>
              <a:t>Dependence on enteral (external) feeding</a:t>
            </a:r>
          </a:p>
          <a:p>
            <a:r>
              <a:rPr lang="en-US" sz="2300" dirty="0">
                <a:latin typeface="Calibri" panose="020F0502020204030204" pitchFamily="34" charset="0"/>
                <a:cs typeface="Calibri" panose="020F0502020204030204" pitchFamily="34" charset="0"/>
              </a:rPr>
              <a:t>Marked interference with psychosocial functioning</a:t>
            </a:r>
          </a:p>
        </p:txBody>
      </p:sp>
    </p:spTree>
    <p:extLst>
      <p:ext uri="{BB962C8B-B14F-4D97-AF65-F5344CB8AC3E}">
        <p14:creationId xmlns:p14="http://schemas.microsoft.com/office/powerpoint/2010/main" val="649566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 warning signs of eating problems and Eating Disorders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7802268"/>
              </p:ext>
            </p:extLst>
          </p:nvPr>
        </p:nvGraphicFramePr>
        <p:xfrm>
          <a:off x="160287" y="1619212"/>
          <a:ext cx="8741744" cy="5120640"/>
        </p:xfrm>
        <a:graphic>
          <a:graphicData uri="http://schemas.openxmlformats.org/drawingml/2006/table">
            <a:tbl>
              <a:tblPr bandRow="1">
                <a:tableStyleId>{2D5ABB26-0587-4C30-8999-92F81FD0307C}</a:tableStyleId>
              </a:tblPr>
              <a:tblGrid>
                <a:gridCol w="4186943">
                  <a:extLst>
                    <a:ext uri="{9D8B030D-6E8A-4147-A177-3AD203B41FA5}">
                      <a16:colId xmlns:a16="http://schemas.microsoft.com/office/drawing/2014/main" val="20000"/>
                    </a:ext>
                  </a:extLst>
                </a:gridCol>
                <a:gridCol w="4554801">
                  <a:extLst>
                    <a:ext uri="{9D8B030D-6E8A-4147-A177-3AD203B41FA5}">
                      <a16:colId xmlns:a16="http://schemas.microsoft.com/office/drawing/2014/main" val="20001"/>
                    </a:ext>
                  </a:extLst>
                </a:gridCol>
              </a:tblGrid>
              <a:tr h="68528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Rapid weight loss/or weight gain</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Obsession with food/ excessive interest in food</a:t>
                      </a:r>
                    </a:p>
                  </a:txBody>
                  <a:tcPr anchor="ctr">
                    <a:solidFill>
                      <a:schemeClr val="accent2">
                        <a:lumMod val="20000"/>
                        <a:lumOff val="80000"/>
                      </a:schemeClr>
                    </a:solidFill>
                  </a:tcPr>
                </a:tc>
                <a:extLst>
                  <a:ext uri="{0D108BD9-81ED-4DB2-BD59-A6C34878D82A}">
                    <a16:rowId xmlns:a16="http://schemas.microsoft.com/office/drawing/2014/main" val="10000"/>
                  </a:ext>
                </a:extLst>
              </a:tr>
              <a:tr h="68528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Buying and making food for others constantly</a:t>
                      </a:r>
                    </a:p>
                  </a:txBody>
                  <a:tcPr anchor="ctr">
                    <a:solidFill>
                      <a:schemeClr val="accent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Wearing very baggy clothes</a:t>
                      </a:r>
                    </a:p>
                  </a:txBody>
                  <a:tcPr anchor="ctr">
                    <a:solidFill>
                      <a:schemeClr val="tx2">
                        <a:lumMod val="20000"/>
                        <a:lumOff val="80000"/>
                      </a:schemeClr>
                    </a:solidFill>
                  </a:tcPr>
                </a:tc>
                <a:extLst>
                  <a:ext uri="{0D108BD9-81ED-4DB2-BD59-A6C34878D82A}">
                    <a16:rowId xmlns:a16="http://schemas.microsoft.com/office/drawing/2014/main" val="10001"/>
                  </a:ext>
                </a:extLst>
              </a:tr>
              <a:tr h="98323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Moving about all the time (even when sitting down, moving limbs)</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Turning veggie/vegan (restrictions)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Food rituals/ very secretive eating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Difficulty concentrating/sleeping</a:t>
                      </a:r>
                    </a:p>
                  </a:txBody>
                  <a:tcPr anchor="ctr">
                    <a:solidFill>
                      <a:schemeClr val="accent2">
                        <a:lumMod val="20000"/>
                        <a:lumOff val="80000"/>
                      </a:schemeClr>
                    </a:solidFill>
                  </a:tcPr>
                </a:tc>
                <a:extLst>
                  <a:ext uri="{0D108BD9-81ED-4DB2-BD59-A6C34878D82A}">
                    <a16:rowId xmlns:a16="http://schemas.microsoft.com/office/drawing/2014/main" val="10002"/>
                  </a:ext>
                </a:extLst>
              </a:tr>
              <a:tr h="98323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Eating with a teaspoon or using very small bowls for meals; or eating very quickly (not</a:t>
                      </a:r>
                      <a:r>
                        <a:rPr lang="en-US" sz="2000" baseline="0" dirty="0"/>
                        <a:t> hungry)</a:t>
                      </a:r>
                      <a:endParaRPr lang="en-US" sz="2000" dirty="0"/>
                    </a:p>
                  </a:txBody>
                  <a:tcPr anchor="ctr">
                    <a:solidFill>
                      <a:schemeClr val="accent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Hair loss (notice clothes covered in hair); dizziness on standing</a:t>
                      </a:r>
                    </a:p>
                  </a:txBody>
                  <a:tcPr anchor="ctr">
                    <a:solidFill>
                      <a:schemeClr val="tx2">
                        <a:lumMod val="20000"/>
                        <a:lumOff val="80000"/>
                      </a:schemeClr>
                    </a:solidFill>
                  </a:tcPr>
                </a:tc>
                <a:extLst>
                  <a:ext uri="{0D108BD9-81ED-4DB2-BD59-A6C34878D82A}">
                    <a16:rowId xmlns:a16="http://schemas.microsoft.com/office/drawing/2014/main" val="10003"/>
                  </a:ext>
                </a:extLst>
              </a:tr>
              <a:tr h="983236">
                <a:tc>
                  <a:txBody>
                    <a:bodyPr/>
                    <a:lstStyle/>
                    <a:p>
                      <a:pPr marL="342900" marR="0" indent="-342900" algn="l" defTabSz="914400" rtl="0" eaLnBrk="1" fontAlgn="auto" latinLnBrk="0" hangingPunct="1">
                        <a:lnSpc>
                          <a:spcPct val="100000"/>
                        </a:lnSpc>
                        <a:spcBef>
                          <a:spcPts val="0"/>
                        </a:spcBef>
                        <a:spcAft>
                          <a:spcPts val="0"/>
                        </a:spcAft>
                        <a:buClrTx/>
                        <a:buSzTx/>
                        <a:buFont typeface="Arial"/>
                        <a:buChar char="•"/>
                        <a:tabLst/>
                        <a:defRPr/>
                      </a:pPr>
                      <a:r>
                        <a:rPr lang="en-US" sz="2000" dirty="0"/>
                        <a:t>Notice children who are often unusually tired</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Notice children who seem cold and always sit next to radiator (blue hands). Poor circulation</a:t>
                      </a:r>
                    </a:p>
                  </a:txBody>
                  <a:tcPr anchor="ctr">
                    <a:solidFill>
                      <a:schemeClr val="accent2">
                        <a:lumMod val="20000"/>
                        <a:lumOff val="80000"/>
                      </a:schemeClr>
                    </a:solidFill>
                  </a:tcPr>
                </a:tc>
                <a:extLst>
                  <a:ext uri="{0D108BD9-81ED-4DB2-BD59-A6C34878D82A}">
                    <a16:rowId xmlns:a16="http://schemas.microsoft.com/office/drawing/2014/main" val="10004"/>
                  </a:ext>
                </a:extLst>
              </a:tr>
              <a:tr h="68528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Dieting and control of foods are key concerns</a:t>
                      </a:r>
                    </a:p>
                  </a:txBody>
                  <a:tcPr anchor="ctr">
                    <a:solidFill>
                      <a:schemeClr val="accent2">
                        <a:lumMod val="20000"/>
                        <a:lumOff val="80000"/>
                      </a:schemeClr>
                    </a:solidFill>
                  </a:tcPr>
                </a:tc>
                <a:tc>
                  <a:txBody>
                    <a:bodyPr/>
                    <a:lstStyle/>
                    <a:p>
                      <a:pPr marL="285750" indent="-285750">
                        <a:buFont typeface="Arial" panose="020B0604020202020204" pitchFamily="34" charset="0"/>
                        <a:buChar char="•"/>
                      </a:pPr>
                      <a:r>
                        <a:rPr lang="en-GB" sz="2000" dirty="0"/>
                        <a:t>Social withdrawal/ mood swings</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71489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getting getting help</a:t>
            </a:r>
          </a:p>
        </p:txBody>
      </p:sp>
      <p:sp>
        <p:nvSpPr>
          <p:cNvPr id="3" name="Content Placeholder 2"/>
          <p:cNvSpPr>
            <a:spLocks noGrp="1"/>
          </p:cNvSpPr>
          <p:nvPr>
            <p:ph idx="1"/>
          </p:nvPr>
        </p:nvSpPr>
        <p:spPr/>
        <p:txBody>
          <a:bodyPr/>
          <a:lstStyle/>
          <a:p>
            <a:pPr marL="0" indent="0">
              <a:buNone/>
            </a:pPr>
            <a:r>
              <a:rPr lang="en-US" dirty="0">
                <a:latin typeface="Cambria"/>
                <a:cs typeface="Cambria"/>
              </a:rPr>
              <a:t>In the words of a young person:</a:t>
            </a:r>
          </a:p>
          <a:p>
            <a:pPr marL="0" indent="0">
              <a:buNone/>
            </a:pPr>
            <a:endParaRPr lang="en-US" dirty="0">
              <a:latin typeface="Cambria"/>
              <a:cs typeface="Cambria"/>
            </a:endParaRPr>
          </a:p>
          <a:p>
            <a:pPr marL="0" indent="0">
              <a:buNone/>
            </a:pPr>
            <a:r>
              <a:rPr lang="en-US" b="1" i="1" dirty="0">
                <a:latin typeface="Cambria"/>
                <a:cs typeface="Cambria"/>
              </a:rPr>
              <a:t>“Support is available: it is scary asking for support. I know that. You don’t want people to interfere who make you fat. But they won’t. They just want to help. They offer hope”.</a:t>
            </a:r>
          </a:p>
        </p:txBody>
      </p:sp>
    </p:spTree>
    <p:extLst>
      <p:ext uri="{BB962C8B-B14F-4D97-AF65-F5344CB8AC3E}">
        <p14:creationId xmlns:p14="http://schemas.microsoft.com/office/powerpoint/2010/main" val="1151598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a:cs typeface="Cambria"/>
              </a:rPr>
              <a:t>10 truths about eating disorders</a:t>
            </a:r>
          </a:p>
        </p:txBody>
      </p:sp>
      <p:sp>
        <p:nvSpPr>
          <p:cNvPr id="3" name="Content Placeholder 2"/>
          <p:cNvSpPr>
            <a:spLocks noGrp="1"/>
          </p:cNvSpPr>
          <p:nvPr>
            <p:ph idx="1"/>
          </p:nvPr>
        </p:nvSpPr>
        <p:spPr>
          <a:xfrm>
            <a:off x="457199" y="1600200"/>
            <a:ext cx="8407841" cy="5082112"/>
          </a:xfrm>
        </p:spPr>
        <p:txBody>
          <a:bodyPr>
            <a:normAutofit lnSpcReduction="10000"/>
          </a:bodyPr>
          <a:lstStyle/>
          <a:p>
            <a:pPr marL="514350" indent="-514350">
              <a:buFont typeface="+mj-lt"/>
              <a:buAutoNum type="arabicPeriod"/>
            </a:pPr>
            <a:r>
              <a:rPr lang="en-US" sz="3500" dirty="0">
                <a:latin typeface="Cambria"/>
                <a:cs typeface="Cambria"/>
              </a:rPr>
              <a:t>People with ED may look healthy yet may be very unwell</a:t>
            </a:r>
          </a:p>
          <a:p>
            <a:pPr marL="514350" indent="-514350">
              <a:buFont typeface="+mj-lt"/>
              <a:buAutoNum type="arabicPeriod"/>
            </a:pPr>
            <a:r>
              <a:rPr lang="en-US" sz="3500" dirty="0">
                <a:latin typeface="Cambria"/>
                <a:cs typeface="Cambria"/>
              </a:rPr>
              <a:t>Families are not to blame; they can be best allies to YP in treatment</a:t>
            </a:r>
          </a:p>
          <a:p>
            <a:pPr marL="514350" indent="-514350">
              <a:buFont typeface="+mj-lt"/>
              <a:buAutoNum type="arabicPeriod"/>
            </a:pPr>
            <a:r>
              <a:rPr lang="en-US" sz="3500" dirty="0">
                <a:latin typeface="Cambria"/>
                <a:cs typeface="Cambria"/>
              </a:rPr>
              <a:t>An ED diagnosis is a health crisis that disrupts personal and family functioning.</a:t>
            </a:r>
          </a:p>
          <a:p>
            <a:pPr marL="514350" indent="-514350">
              <a:buFont typeface="+mj-lt"/>
              <a:buAutoNum type="arabicPeriod"/>
            </a:pPr>
            <a:r>
              <a:rPr lang="en-US" sz="3500" dirty="0">
                <a:latin typeface="Cambria"/>
                <a:cs typeface="Cambria"/>
              </a:rPr>
              <a:t>EDs are not choices, but illnesses</a:t>
            </a:r>
          </a:p>
          <a:p>
            <a:pPr marL="514350" indent="-514350">
              <a:buFont typeface="+mj-lt"/>
              <a:buAutoNum type="arabicPeriod"/>
            </a:pPr>
            <a:r>
              <a:rPr lang="en-US" sz="3500" dirty="0">
                <a:latin typeface="Cambria"/>
                <a:cs typeface="Cambria"/>
              </a:rPr>
              <a:t>EDs affect people from all backgrounds</a:t>
            </a:r>
          </a:p>
          <a:p>
            <a:pPr marL="514350" indent="-514350">
              <a:buFont typeface="+mj-lt"/>
              <a:buAutoNum type="arabicPeriod"/>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2193522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ambria"/>
                <a:cs typeface="Cambria"/>
              </a:rPr>
              <a:t>10 truths about Eating Disorders (continued)</a:t>
            </a:r>
          </a:p>
        </p:txBody>
      </p:sp>
      <p:sp>
        <p:nvSpPr>
          <p:cNvPr id="3" name="Content Placeholder 2"/>
          <p:cNvSpPr>
            <a:spLocks noGrp="1"/>
          </p:cNvSpPr>
          <p:nvPr>
            <p:ph idx="1"/>
          </p:nvPr>
        </p:nvSpPr>
        <p:spPr>
          <a:xfrm>
            <a:off x="197275" y="1676742"/>
            <a:ext cx="8723789" cy="5010593"/>
          </a:xfrm>
        </p:spPr>
        <p:txBody>
          <a:bodyPr>
            <a:normAutofit/>
          </a:bodyPr>
          <a:lstStyle/>
          <a:p>
            <a:pPr marL="0" indent="0">
              <a:buNone/>
            </a:pPr>
            <a:r>
              <a:rPr lang="en-US" dirty="0">
                <a:latin typeface="Cambria"/>
                <a:cs typeface="Cambria"/>
              </a:rPr>
              <a:t>7. EDs carry increased risk for suicide and medical complications</a:t>
            </a:r>
          </a:p>
          <a:p>
            <a:pPr marL="0" indent="0">
              <a:buNone/>
            </a:pPr>
            <a:r>
              <a:rPr lang="en-US" dirty="0">
                <a:latin typeface="Cambria"/>
                <a:cs typeface="Cambria"/>
              </a:rPr>
              <a:t>8. Genes alone will not predict who will develop an Eating Disorder; genes &amp; environment play  important roles in development of eating disorders (biological, psychological and social)</a:t>
            </a:r>
          </a:p>
          <a:p>
            <a:pPr marL="0" indent="0">
              <a:buNone/>
            </a:pPr>
            <a:r>
              <a:rPr lang="en-US" dirty="0">
                <a:latin typeface="Cambria"/>
                <a:cs typeface="Cambria"/>
              </a:rPr>
              <a:t>9. Full recovery from eating disorder is possible. </a:t>
            </a:r>
          </a:p>
          <a:p>
            <a:pPr marL="0" indent="0">
              <a:buNone/>
            </a:pPr>
            <a:r>
              <a:rPr lang="en-US" dirty="0">
                <a:latin typeface="Cambria"/>
                <a:cs typeface="Cambria"/>
              </a:rPr>
              <a:t>10. Early recognition and intervention are very important in improving wellbeing and outcomes.</a:t>
            </a:r>
          </a:p>
          <a:p>
            <a:pPr marL="0" indent="0">
              <a:buNone/>
            </a:pPr>
            <a:endParaRPr lang="en-US" dirty="0"/>
          </a:p>
        </p:txBody>
      </p:sp>
    </p:spTree>
    <p:extLst>
      <p:ext uri="{BB962C8B-B14F-4D97-AF65-F5344CB8AC3E}">
        <p14:creationId xmlns:p14="http://schemas.microsoft.com/office/powerpoint/2010/main" val="1099687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is helpful when responding to eating problems:  Be attuned and compassionate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7064240"/>
              </p:ext>
            </p:extLst>
          </p:nvPr>
        </p:nvGraphicFramePr>
        <p:xfrm>
          <a:off x="147956" y="1664412"/>
          <a:ext cx="8828052" cy="5234996"/>
        </p:xfrm>
        <a:graphic>
          <a:graphicData uri="http://schemas.openxmlformats.org/drawingml/2006/table">
            <a:tbl>
              <a:tblPr bandRow="1">
                <a:tableStyleId>{5C22544A-7EE6-4342-B048-85BDC9FD1C3A}</a:tableStyleId>
              </a:tblPr>
              <a:tblGrid>
                <a:gridCol w="4414026">
                  <a:extLst>
                    <a:ext uri="{9D8B030D-6E8A-4147-A177-3AD203B41FA5}">
                      <a16:colId xmlns:a16="http://schemas.microsoft.com/office/drawing/2014/main" val="20000"/>
                    </a:ext>
                  </a:extLst>
                </a:gridCol>
                <a:gridCol w="4414026">
                  <a:extLst>
                    <a:ext uri="{9D8B030D-6E8A-4147-A177-3AD203B41FA5}">
                      <a16:colId xmlns:a16="http://schemas.microsoft.com/office/drawing/2014/main" val="20001"/>
                    </a:ext>
                  </a:extLst>
                </a:gridCol>
              </a:tblGrid>
              <a:tr h="1282930">
                <a:tc>
                  <a:txBody>
                    <a:bodyPr/>
                    <a:lstStyle/>
                    <a:p>
                      <a:pPr lvl="0"/>
                      <a:r>
                        <a:rPr lang="en-GB" dirty="0"/>
                        <a:t>Be</a:t>
                      </a:r>
                      <a:r>
                        <a:rPr lang="en-GB" baseline="0" dirty="0"/>
                        <a:t> e</a:t>
                      </a:r>
                      <a:r>
                        <a:rPr lang="en-GB" dirty="0"/>
                        <a:t>mpathic, patient, non-judgemental - listen and care.  Stay supportive, even if young person pushes you away. </a:t>
                      </a: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Don’t put pressure on</a:t>
                      </a:r>
                      <a:r>
                        <a:rPr lang="en-GB" baseline="0" dirty="0"/>
                        <a:t> young person to eat</a:t>
                      </a:r>
                      <a:r>
                        <a:rPr lang="en-GB" dirty="0"/>
                        <a:t>–this can</a:t>
                      </a:r>
                      <a:r>
                        <a:rPr lang="en-GB" baseline="0" dirty="0"/>
                        <a:t> </a:t>
                      </a:r>
                      <a:r>
                        <a:rPr lang="en-GB" dirty="0"/>
                        <a:t>have an adverse effect. Even when eating, there are</a:t>
                      </a:r>
                      <a:r>
                        <a:rPr lang="en-GB" baseline="0" dirty="0"/>
                        <a:t> ongoing psychological problems, that need to be addressed.</a:t>
                      </a:r>
                      <a:endParaRPr lang="en-GB" dirty="0"/>
                    </a:p>
                  </a:txBody>
                  <a:tcPr anchor="ctr">
                    <a:solidFill>
                      <a:schemeClr val="tx2">
                        <a:lumMod val="20000"/>
                        <a:lumOff val="80000"/>
                      </a:schemeClr>
                    </a:solidFill>
                  </a:tcPr>
                </a:tc>
                <a:extLst>
                  <a:ext uri="{0D108BD9-81ED-4DB2-BD59-A6C34878D82A}">
                    <a16:rowId xmlns:a16="http://schemas.microsoft.com/office/drawing/2014/main" val="10000"/>
                  </a:ext>
                </a:extLst>
              </a:tr>
              <a:tr h="1282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See the person behind the eating</a:t>
                      </a:r>
                      <a:r>
                        <a:rPr lang="en-GB" baseline="0" dirty="0"/>
                        <a:t> difficulties</a:t>
                      </a:r>
                      <a:r>
                        <a:rPr lang="en-GB" dirty="0"/>
                        <a:t>- focus on feelings, rather than problems</a:t>
                      </a:r>
                      <a:r>
                        <a:rPr lang="en-GB" baseline="0" dirty="0"/>
                        <a:t> in eating</a:t>
                      </a:r>
                      <a:r>
                        <a:rPr lang="en-GB" dirty="0"/>
                        <a:t>. Avoid talking about</a:t>
                      </a:r>
                      <a:r>
                        <a:rPr lang="en-GB" baseline="0" dirty="0"/>
                        <a:t> </a:t>
                      </a:r>
                      <a:r>
                        <a:rPr lang="en-GB" dirty="0"/>
                        <a:t>child’s appearance.</a:t>
                      </a:r>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Accept young person’s mixed feelings –they</a:t>
                      </a:r>
                      <a:r>
                        <a:rPr lang="en-GB" baseline="0" dirty="0"/>
                        <a:t> </a:t>
                      </a:r>
                      <a:r>
                        <a:rPr lang="en-GB" dirty="0"/>
                        <a:t>might hate</a:t>
                      </a:r>
                      <a:r>
                        <a:rPr lang="en-GB" baseline="0" dirty="0"/>
                        <a:t> what they are doing, </a:t>
                      </a:r>
                      <a:r>
                        <a:rPr lang="en-GB" dirty="0"/>
                        <a:t>even though at the same time, they feel</a:t>
                      </a:r>
                      <a:r>
                        <a:rPr lang="en-GB" baseline="0" dirty="0"/>
                        <a:t> they </a:t>
                      </a:r>
                      <a:r>
                        <a:rPr lang="en-GB" dirty="0"/>
                        <a:t>need it,</a:t>
                      </a:r>
                      <a:r>
                        <a:rPr lang="en-GB" baseline="0" dirty="0"/>
                        <a:t> to maintain control.</a:t>
                      </a:r>
                      <a:endParaRPr lang="en-GB" dirty="0"/>
                    </a:p>
                  </a:txBody>
                  <a:tcPr anchor="ctr">
                    <a:solidFill>
                      <a:schemeClr val="accent2">
                        <a:lumMod val="20000"/>
                        <a:lumOff val="80000"/>
                      </a:schemeClr>
                    </a:solidFill>
                  </a:tcPr>
                </a:tc>
                <a:extLst>
                  <a:ext uri="{0D108BD9-81ED-4DB2-BD59-A6C34878D82A}">
                    <a16:rowId xmlns:a16="http://schemas.microsoft.com/office/drawing/2014/main" val="10001"/>
                  </a:ext>
                </a:extLst>
              </a:tr>
              <a:tr h="1282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Learn</a:t>
                      </a:r>
                      <a:r>
                        <a:rPr lang="en-GB" baseline="0" dirty="0"/>
                        <a:t> as much as you can about eating disorders; it is important to understand that there are emotional difficulties underpinning them.</a:t>
                      </a:r>
                      <a:endParaRPr lang="en-GB" dirty="0"/>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Voice the concerns you have, listen to the child’s views on what they want to happen. Be ‘emotionally</a:t>
                      </a:r>
                      <a:r>
                        <a:rPr lang="en-GB" baseline="0" dirty="0"/>
                        <a:t> a</a:t>
                      </a:r>
                      <a:r>
                        <a:rPr lang="en-GB" dirty="0"/>
                        <a:t>vailable adult’. Notice changes in child.</a:t>
                      </a:r>
                    </a:p>
                  </a:txBody>
                  <a:tcPr anchor="ctr">
                    <a:solidFill>
                      <a:schemeClr val="tx2">
                        <a:lumMod val="20000"/>
                        <a:lumOff val="80000"/>
                      </a:schemeClr>
                    </a:solidFill>
                  </a:tcPr>
                </a:tc>
                <a:extLst>
                  <a:ext uri="{0D108BD9-81ED-4DB2-BD59-A6C34878D82A}">
                    <a16:rowId xmlns:a16="http://schemas.microsoft.com/office/drawing/2014/main" val="10002"/>
                  </a:ext>
                </a:extLst>
              </a:tr>
              <a:tr h="1206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Recognise how hard it is for child to talk to you – it takes a lot of courage to discuss eating</a:t>
                      </a:r>
                      <a:r>
                        <a:rPr lang="en-GB" baseline="0" dirty="0"/>
                        <a:t> problems</a:t>
                      </a:r>
                      <a:r>
                        <a:rPr lang="en-GB" dirty="0"/>
                        <a:t>.</a:t>
                      </a:r>
                    </a:p>
                  </a:txBody>
                  <a:tcPr anchor="ctr">
                    <a:solidFill>
                      <a:schemeClr val="tx2">
                        <a:lumMod val="20000"/>
                        <a:lumOff val="80000"/>
                      </a:schemeClr>
                    </a:solidFill>
                  </a:tcPr>
                </a:tc>
                <a:tc>
                  <a:txBody>
                    <a:bodyPr/>
                    <a:lstStyle/>
                    <a:p>
                      <a:r>
                        <a:rPr lang="en-GB" dirty="0"/>
                        <a:t>Encourage</a:t>
                      </a:r>
                      <a:r>
                        <a:rPr lang="en-GB" baseline="0" dirty="0"/>
                        <a:t> young people to get help and support </a:t>
                      </a:r>
                      <a:r>
                        <a:rPr lang="en-GB" i="1" baseline="0" dirty="0"/>
                        <a:t>as early as they can</a:t>
                      </a:r>
                      <a:r>
                        <a:rPr lang="en-GB" baseline="0" dirty="0"/>
                        <a:t>, and not wait until things get worse.</a:t>
                      </a:r>
                      <a:endParaRPr lang="en-GB" dirty="0"/>
                    </a:p>
                  </a:txBody>
                  <a:tcPr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824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not helpful when responding to eating problems?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432830"/>
              </p:ext>
            </p:extLst>
          </p:nvPr>
        </p:nvGraphicFramePr>
        <p:xfrm>
          <a:off x="156354" y="1554481"/>
          <a:ext cx="8987646" cy="5303520"/>
        </p:xfrm>
        <a:graphic>
          <a:graphicData uri="http://schemas.openxmlformats.org/drawingml/2006/table">
            <a:tbl>
              <a:tblPr bandRow="1">
                <a:tableStyleId>{5C22544A-7EE6-4342-B048-85BDC9FD1C3A}</a:tableStyleId>
              </a:tblPr>
              <a:tblGrid>
                <a:gridCol w="4493823">
                  <a:extLst>
                    <a:ext uri="{9D8B030D-6E8A-4147-A177-3AD203B41FA5}">
                      <a16:colId xmlns:a16="http://schemas.microsoft.com/office/drawing/2014/main" val="20000"/>
                    </a:ext>
                  </a:extLst>
                </a:gridCol>
                <a:gridCol w="4493823">
                  <a:extLst>
                    <a:ext uri="{9D8B030D-6E8A-4147-A177-3AD203B41FA5}">
                      <a16:colId xmlns:a16="http://schemas.microsoft.com/office/drawing/2014/main" val="20001"/>
                    </a:ext>
                  </a:extLst>
                </a:gridCol>
              </a:tblGrid>
              <a:tr h="1120001">
                <a:tc>
                  <a:txBody>
                    <a:bodyPr/>
                    <a:lstStyle/>
                    <a:p>
                      <a:pPr marL="285750" lvl="0" indent="-285750">
                        <a:buFont typeface="Arial" panose="020B0604020202020204" pitchFamily="34" charset="0"/>
                        <a:buChar char="•"/>
                      </a:pPr>
                      <a:r>
                        <a:rPr lang="en-GB" sz="1800" dirty="0">
                          <a:solidFill>
                            <a:schemeClr val="bg1"/>
                          </a:solidFill>
                        </a:rPr>
                        <a:t>Don’t expect YP to get to healthy weight without helping them with their mental help and emotional wellbeing</a:t>
                      </a:r>
                    </a:p>
                  </a:txBody>
                  <a:tcPr anchor="ct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assume the</a:t>
                      </a:r>
                      <a:r>
                        <a:rPr lang="en-GB" sz="1800" baseline="0" dirty="0">
                          <a:solidFill>
                            <a:schemeClr val="bg1"/>
                          </a:solidFill>
                        </a:rPr>
                        <a:t> young person’s difficulties are</a:t>
                      </a:r>
                      <a:r>
                        <a:rPr lang="en-GB" sz="1800" dirty="0">
                          <a:solidFill>
                            <a:schemeClr val="bg1"/>
                          </a:solidFill>
                        </a:rPr>
                        <a:t> the</a:t>
                      </a:r>
                      <a:r>
                        <a:rPr lang="en-GB" sz="1800" baseline="0" dirty="0">
                          <a:solidFill>
                            <a:schemeClr val="bg1"/>
                          </a:solidFill>
                        </a:rPr>
                        <a:t> </a:t>
                      </a:r>
                      <a:r>
                        <a:rPr lang="en-GB" sz="1800" dirty="0">
                          <a:solidFill>
                            <a:schemeClr val="bg1"/>
                          </a:solidFill>
                        </a:rPr>
                        <a:t>parent’s fault and judge them. Children need families to support their recovery.</a:t>
                      </a:r>
                    </a:p>
                  </a:txBody>
                  <a:tcPr anchor="ctr">
                    <a:solidFill>
                      <a:schemeClr val="accent2"/>
                    </a:solidFill>
                  </a:tcPr>
                </a:tc>
                <a:extLst>
                  <a:ext uri="{0D108BD9-81ED-4DB2-BD59-A6C34878D82A}">
                    <a16:rowId xmlns:a16="http://schemas.microsoft.com/office/drawing/2014/main" val="10000"/>
                  </a:ext>
                </a:extLst>
              </a:tr>
              <a:tr h="137846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bg1"/>
                          </a:solidFill>
                        </a:rPr>
                        <a:t>Don’t comment upon weight or food, it is not helpful. More helpful to connect with the young person behind the problem, including their social and emotional problems and challenges.</a:t>
                      </a:r>
                      <a:endParaRPr lang="en-GB" sz="1800" dirty="0">
                        <a:solidFill>
                          <a:schemeClr val="bg1"/>
                        </a:solidFill>
                      </a:endParaRPr>
                    </a:p>
                  </a:txBody>
                  <a:tcPr anchor="ctr">
                    <a:solidFill>
                      <a:schemeClr val="accent2"/>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simply ask them to abandon eating problems. Their</a:t>
                      </a:r>
                      <a:r>
                        <a:rPr lang="en-GB" sz="1800" baseline="0" dirty="0">
                          <a:solidFill>
                            <a:schemeClr val="bg1"/>
                          </a:solidFill>
                        </a:rPr>
                        <a:t> strategies to maintain control are </a:t>
                      </a:r>
                      <a:r>
                        <a:rPr lang="en-GB" sz="1800" dirty="0">
                          <a:solidFill>
                            <a:schemeClr val="bg1"/>
                          </a:solidFill>
                        </a:rPr>
                        <a:t>seen as a safety net in their life, which will take time to reshape</a:t>
                      </a:r>
                      <a:r>
                        <a:rPr lang="en-GB" sz="1800" baseline="0" dirty="0">
                          <a:solidFill>
                            <a:schemeClr val="bg1"/>
                          </a:solidFill>
                        </a:rPr>
                        <a:t> and shift</a:t>
                      </a:r>
                      <a:endParaRPr lang="en-GB" sz="1800" dirty="0">
                        <a:solidFill>
                          <a:schemeClr val="bg1"/>
                        </a:solidFill>
                      </a:endParaRPr>
                    </a:p>
                  </a:txBody>
                  <a:tcPr anchor="ctr">
                    <a:solidFill>
                      <a:schemeClr val="accent1"/>
                    </a:solidFill>
                  </a:tcPr>
                </a:tc>
                <a:extLst>
                  <a:ext uri="{0D108BD9-81ED-4DB2-BD59-A6C34878D82A}">
                    <a16:rowId xmlns:a16="http://schemas.microsoft.com/office/drawing/2014/main" val="10001"/>
                  </a:ext>
                </a:extLst>
              </a:tr>
              <a:tr h="137846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ask a young person to promise</a:t>
                      </a:r>
                      <a:r>
                        <a:rPr lang="en-GB" sz="1800" baseline="0" dirty="0">
                          <a:solidFill>
                            <a:schemeClr val="bg1"/>
                          </a:solidFill>
                        </a:rPr>
                        <a:t> to ‘just eat something’; it is really unhelpful. They need help with underlying problems and struggles.</a:t>
                      </a:r>
                      <a:endParaRPr lang="en-GB" sz="1800" dirty="0">
                        <a:solidFill>
                          <a:schemeClr val="bg1"/>
                        </a:solidFill>
                      </a:endParaRPr>
                    </a:p>
                  </a:txBody>
                  <a:tcPr anchor="ct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GB" sz="1800" dirty="0">
                          <a:solidFill>
                            <a:schemeClr val="bg1"/>
                          </a:solidFill>
                        </a:rPr>
                        <a:t>Don’t invalidate distress,</a:t>
                      </a:r>
                      <a:r>
                        <a:rPr lang="en-GB" sz="1800" baseline="0" dirty="0">
                          <a:solidFill>
                            <a:schemeClr val="bg1"/>
                          </a:solidFill>
                        </a:rPr>
                        <a:t> even if their attitudes to food seems irrational to you. It feels very real to the young person and not irrational.</a:t>
                      </a:r>
                      <a:endParaRPr lang="en-GB" sz="1800" dirty="0">
                        <a:solidFill>
                          <a:schemeClr val="bg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dirty="0">
                        <a:solidFill>
                          <a:schemeClr val="bg1"/>
                        </a:solidFill>
                      </a:endParaRPr>
                    </a:p>
                  </a:txBody>
                  <a:tcPr anchor="ctr">
                    <a:solidFill>
                      <a:schemeClr val="accent2"/>
                    </a:solidFill>
                  </a:tcPr>
                </a:tc>
                <a:extLst>
                  <a:ext uri="{0D108BD9-81ED-4DB2-BD59-A6C34878D82A}">
                    <a16:rowId xmlns:a16="http://schemas.microsoft.com/office/drawing/2014/main" val="10002"/>
                  </a:ext>
                </a:extLst>
              </a:tr>
              <a:tr h="1167594">
                <a:tc>
                  <a:txBody>
                    <a:bodyPr/>
                    <a:lstStyle/>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US" sz="1800" dirty="0">
                          <a:solidFill>
                            <a:schemeClr val="bg1"/>
                          </a:solidFill>
                        </a:rPr>
                        <a:t>Don’t comment</a:t>
                      </a:r>
                      <a:r>
                        <a:rPr lang="en-US" sz="1800" baseline="0" dirty="0">
                          <a:solidFill>
                            <a:schemeClr val="bg1"/>
                          </a:solidFill>
                        </a:rPr>
                        <a:t> upon appearance (even saying ‘you look better’); this may cause concern. It is OK to notice distress.</a:t>
                      </a:r>
                      <a:endParaRPr lang="en-US" sz="1800" dirty="0">
                        <a:solidFill>
                          <a:schemeClr val="bg1"/>
                        </a:solidFill>
                      </a:endParaRPr>
                    </a:p>
                  </a:txBody>
                  <a:tcPr anchor="ctr">
                    <a:solidFill>
                      <a:schemeClr val="accent2"/>
                    </a:solidFill>
                  </a:tcPr>
                </a:tc>
                <a:tc>
                  <a:txBody>
                    <a:bodyPr/>
                    <a:lstStyle/>
                    <a:p>
                      <a:pPr marL="285750" indent="-285750">
                        <a:buFont typeface="Arial" panose="020B0604020202020204" pitchFamily="34" charset="0"/>
                        <a:buChar char="•"/>
                      </a:pPr>
                      <a:r>
                        <a:rPr lang="en-GB" sz="1800" dirty="0" err="1">
                          <a:solidFill>
                            <a:schemeClr val="bg1"/>
                          </a:solidFill>
                        </a:rPr>
                        <a:t>Forch</a:t>
                      </a:r>
                      <a:endParaRPr lang="en-GB" sz="1800" dirty="0">
                        <a:solidFill>
                          <a:schemeClr val="bg1"/>
                        </a:solidFill>
                      </a:endParaRPr>
                    </a:p>
                  </a:txBody>
                  <a:tcPr anchor="c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60683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sharpenSoften amount="-25000"/>
                    </a14:imgEffect>
                    <a14:imgEffect>
                      <a14:saturation sat="20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3" y="1505528"/>
            <a:ext cx="9144000" cy="5352472"/>
          </a:xfrm>
          <a:prstGeom prst="rect">
            <a:avLst/>
          </a:prstGeom>
        </p:spPr>
      </p:pic>
      <p:sp>
        <p:nvSpPr>
          <p:cNvPr id="2" name="Title 1"/>
          <p:cNvSpPr>
            <a:spLocks noGrp="1"/>
          </p:cNvSpPr>
          <p:nvPr>
            <p:ph type="title"/>
          </p:nvPr>
        </p:nvSpPr>
        <p:spPr/>
        <p:txBody>
          <a:bodyPr/>
          <a:lstStyle/>
          <a:p>
            <a:r>
              <a:rPr lang="en-US" dirty="0">
                <a:latin typeface="Cambria"/>
                <a:cs typeface="Cambria"/>
              </a:rPr>
              <a:t>What is an eating problem?</a:t>
            </a:r>
          </a:p>
        </p:txBody>
      </p:sp>
      <p:sp>
        <p:nvSpPr>
          <p:cNvPr id="3" name="Content Placeholder 2"/>
          <p:cNvSpPr>
            <a:spLocks noGrp="1"/>
          </p:cNvSpPr>
          <p:nvPr>
            <p:ph idx="1"/>
          </p:nvPr>
        </p:nvSpPr>
        <p:spPr>
          <a:xfrm>
            <a:off x="73572" y="1608083"/>
            <a:ext cx="8849711" cy="5171089"/>
          </a:xfrm>
        </p:spPr>
        <p:txBody>
          <a:bodyPr>
            <a:noAutofit/>
          </a:bodyPr>
          <a:lstStyle/>
          <a:p>
            <a:pPr marL="0" indent="0">
              <a:buNone/>
            </a:pPr>
            <a:r>
              <a:rPr lang="en-US" sz="2200" dirty="0">
                <a:latin typeface="Cambria"/>
                <a:cs typeface="Cambria"/>
              </a:rPr>
              <a:t>An eating problem is when eating habits become unhealthy -such as persistently eating too much or too little</a:t>
            </a:r>
          </a:p>
          <a:p>
            <a:r>
              <a:rPr lang="en-US" sz="2200" dirty="0">
                <a:latin typeface="Cambria"/>
                <a:cs typeface="Cambria"/>
              </a:rPr>
              <a:t>It can be scary when body changes in teens –no control? Unfamiliar? This can be normal and usually passes with time</a:t>
            </a:r>
          </a:p>
          <a:p>
            <a:r>
              <a:rPr lang="en-US" sz="2200" dirty="0">
                <a:latin typeface="Cambria"/>
                <a:cs typeface="Cambria"/>
              </a:rPr>
              <a:t>Many children try dieting for first time in teens –but when this becomes unhealthy, putting physical or mental health at risk, it becomes an eating problem.</a:t>
            </a:r>
          </a:p>
          <a:p>
            <a:r>
              <a:rPr lang="en-US" sz="2200" dirty="0">
                <a:latin typeface="Cambria"/>
                <a:cs typeface="Cambria"/>
              </a:rPr>
              <a:t>Self-conscious about body shape/changes –in the eyes of others</a:t>
            </a:r>
          </a:p>
          <a:p>
            <a:r>
              <a:rPr lang="en-US" sz="2200" dirty="0">
                <a:latin typeface="Cambria"/>
                <a:cs typeface="Cambria"/>
              </a:rPr>
              <a:t>It is becoming more common for younger children to have eating problems &amp; disorders (especially ARFID –avoidant/restrictive eating . </a:t>
            </a:r>
          </a:p>
          <a:p>
            <a:pPr marL="0" indent="0">
              <a:buNone/>
            </a:pPr>
            <a:r>
              <a:rPr lang="en-US" sz="2200" b="1" i="1" dirty="0">
                <a:latin typeface="Cambria"/>
                <a:cs typeface="Cambria"/>
              </a:rPr>
              <a:t>Whatever age –an eating problem is not just about food, it is also about the feelings and emotions that cause or trigger it. </a:t>
            </a:r>
            <a:r>
              <a:rPr lang="en-US" sz="2200" dirty="0">
                <a:latin typeface="Cambria"/>
                <a:cs typeface="Cambria"/>
              </a:rPr>
              <a:t>Eating problems become eating disorders if behaviour meets criteria for diagnosis of ED</a:t>
            </a:r>
          </a:p>
        </p:txBody>
      </p:sp>
    </p:spTree>
    <p:extLst>
      <p:ext uri="{BB962C8B-B14F-4D97-AF65-F5344CB8AC3E}">
        <p14:creationId xmlns:p14="http://schemas.microsoft.com/office/powerpoint/2010/main" val="4191555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Young peoples views on helpful school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5165375"/>
              </p:ext>
            </p:extLst>
          </p:nvPr>
        </p:nvGraphicFramePr>
        <p:xfrm>
          <a:off x="457200" y="1745380"/>
          <a:ext cx="8229600" cy="4880051"/>
        </p:xfrm>
        <a:graphic>
          <a:graphicData uri="http://schemas.openxmlformats.org/drawingml/2006/table">
            <a:tbl>
              <a:tblPr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576073">
                <a:tc>
                  <a:txBody>
                    <a:bodyPr/>
                    <a:lstStyle/>
                    <a:p>
                      <a:pPr algn="ctr"/>
                      <a:r>
                        <a:rPr lang="en-GB" dirty="0">
                          <a:solidFill>
                            <a:schemeClr val="bg1"/>
                          </a:solidFill>
                        </a:rPr>
                        <a:t>Provide</a:t>
                      </a:r>
                      <a:r>
                        <a:rPr lang="en-GB" baseline="0" dirty="0">
                          <a:solidFill>
                            <a:schemeClr val="bg1"/>
                          </a:solidFill>
                        </a:rPr>
                        <a:t> non stigmatising environment in relation to mental health and eating  disorders</a:t>
                      </a:r>
                      <a:endParaRPr lang="en-GB" dirty="0">
                        <a:solidFill>
                          <a:schemeClr val="bg1"/>
                        </a:solidFill>
                      </a:endParaRPr>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School</a:t>
                      </a:r>
                      <a:r>
                        <a:rPr lang="en-GB" baseline="0" dirty="0">
                          <a:solidFill>
                            <a:schemeClr val="bg1"/>
                          </a:solidFill>
                        </a:rPr>
                        <a:t> staff to have a better working knowledge of the early signs of eating disorders. </a:t>
                      </a:r>
                      <a:endParaRPr lang="en-GB" dirty="0">
                        <a:solidFill>
                          <a:schemeClr val="bg1"/>
                        </a:solidFill>
                      </a:endParaRPr>
                    </a:p>
                  </a:txBody>
                  <a:tcPr anchor="ctr">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Notice</a:t>
                      </a:r>
                      <a:r>
                        <a:rPr lang="en-GB" baseline="0" dirty="0">
                          <a:solidFill>
                            <a:schemeClr val="bg1"/>
                          </a:solidFill>
                        </a:rPr>
                        <a:t> changes in YPs behaviour, including: weight loss and eating patterns. Don’t be afraid to talk with young person.</a:t>
                      </a:r>
                      <a:endParaRPr lang="en-GB" dirty="0">
                        <a:solidFill>
                          <a:schemeClr val="bg1"/>
                        </a:solidFill>
                      </a:endParaRPr>
                    </a:p>
                  </a:txBody>
                  <a:tcPr anchor="ctr">
                    <a:solidFill>
                      <a:schemeClr val="accent3"/>
                    </a:solidFill>
                  </a:tcPr>
                </a:tc>
                <a:extLst>
                  <a:ext uri="{0D108BD9-81ED-4DB2-BD59-A6C34878D82A}">
                    <a16:rowId xmlns:a16="http://schemas.microsoft.com/office/drawing/2014/main" val="10000"/>
                  </a:ext>
                </a:extLst>
              </a:tr>
              <a:tr h="399491">
                <a:tc gridSpan="3">
                  <a:txBody>
                    <a:bodyPr/>
                    <a:lstStyle/>
                    <a:p>
                      <a:pPr algn="ctr"/>
                      <a:endParaRPr lang="en-GB" dirty="0"/>
                    </a:p>
                  </a:txBody>
                  <a:tcPr>
                    <a:solidFill>
                      <a:schemeClr val="bg1"/>
                    </a:solidFill>
                  </a:tcPr>
                </a:tc>
                <a:tc hMerge="1">
                  <a:txBody>
                    <a:bodyPr/>
                    <a:lstStyle/>
                    <a:p>
                      <a:pPr algn="ctr"/>
                      <a:endParaRPr lang="en-GB" dirty="0"/>
                    </a:p>
                  </a:txBody>
                  <a:tcPr/>
                </a:tc>
                <a:tc hMerge="1">
                  <a:txBody>
                    <a:bodyPr/>
                    <a:lstStyle/>
                    <a:p>
                      <a:pPr algn="ctr"/>
                      <a:endParaRPr lang="en-GB" dirty="0"/>
                    </a:p>
                  </a:txBody>
                  <a:tcPr/>
                </a:tc>
                <a:extLst>
                  <a:ext uri="{0D108BD9-81ED-4DB2-BD59-A6C34878D82A}">
                    <a16:rowId xmlns:a16="http://schemas.microsoft.com/office/drawing/2014/main" val="10001"/>
                  </a:ext>
                </a:extLst>
              </a:tr>
              <a:tr h="1576073">
                <a:tc>
                  <a:txBody>
                    <a:bodyPr/>
                    <a:lstStyle/>
                    <a:p>
                      <a:pPr algn="ctr"/>
                      <a:r>
                        <a:rPr lang="en-GB" dirty="0">
                          <a:solidFill>
                            <a:schemeClr val="bg1"/>
                          </a:solidFill>
                        </a:rPr>
                        <a:t>Be</a:t>
                      </a:r>
                      <a:r>
                        <a:rPr lang="en-GB" baseline="0" dirty="0">
                          <a:solidFill>
                            <a:schemeClr val="bg1"/>
                          </a:solidFill>
                        </a:rPr>
                        <a:t> aware that eating disorders are mental health problems, not just about eating. Support the underlying emotional difficulties</a:t>
                      </a:r>
                      <a:endParaRPr lang="en-GB" dirty="0">
                        <a:solidFill>
                          <a:schemeClr val="bg1"/>
                        </a:solidFill>
                      </a:endParaRPr>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Don’t make it easy for young people to skip meals at school.</a:t>
                      </a:r>
                      <a:r>
                        <a:rPr lang="en-GB" baseline="0" dirty="0">
                          <a:solidFill>
                            <a:schemeClr val="bg1"/>
                          </a:solidFill>
                        </a:rPr>
                        <a:t> Make sure there is enough time to eat lunch in confortable setting</a:t>
                      </a:r>
                      <a:endParaRPr lang="en-GB" dirty="0">
                        <a:solidFill>
                          <a:schemeClr val="bg1"/>
                        </a:solidFill>
                      </a:endParaRP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See</a:t>
                      </a:r>
                      <a:r>
                        <a:rPr lang="en-GB" baseline="0" dirty="0">
                          <a:solidFill>
                            <a:schemeClr val="bg1"/>
                          </a:solidFill>
                        </a:rPr>
                        <a:t> the person behind the eating disorder; do not  simply focus on the eating problems</a:t>
                      </a:r>
                      <a:endParaRPr lang="en-GB" dirty="0">
                        <a:solidFill>
                          <a:schemeClr val="bg1"/>
                        </a:solidFill>
                      </a:endParaRPr>
                    </a:p>
                  </a:txBody>
                  <a:tcPr anchor="ctr">
                    <a:solidFill>
                      <a:srgbClr val="7030A0"/>
                    </a:solidFill>
                  </a:tcPr>
                </a:tc>
                <a:extLst>
                  <a:ext uri="{0D108BD9-81ED-4DB2-BD59-A6C34878D82A}">
                    <a16:rowId xmlns:a16="http://schemas.microsoft.com/office/drawing/2014/main" val="10002"/>
                  </a:ext>
                </a:extLst>
              </a:tr>
              <a:tr h="235565">
                <a:tc gridSpan="3">
                  <a:txBody>
                    <a:bodyPr/>
                    <a:lstStyle/>
                    <a:p>
                      <a:pPr algn="ctr"/>
                      <a:endParaRPr lang="en-GB" dirty="0">
                        <a:solidFill>
                          <a:schemeClr val="bg1"/>
                        </a:solidFill>
                      </a:endParaRPr>
                    </a:p>
                  </a:txBody>
                  <a:tcP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61795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A safe comfortable environment within the school to go to if distressed. Make sure</a:t>
                      </a:r>
                      <a:r>
                        <a:rPr lang="en-GB" baseline="0" dirty="0">
                          <a:solidFill>
                            <a:schemeClr val="bg1"/>
                          </a:solidFill>
                        </a:rPr>
                        <a:t> there is a member of staff that the young person can go and talk to.</a:t>
                      </a:r>
                      <a:endParaRPr lang="en-US" dirty="0">
                        <a:solidFill>
                          <a:schemeClr val="bg1"/>
                        </a:solidFill>
                      </a:endParaRPr>
                    </a:p>
                  </a:txBody>
                  <a:tcPr anchor="ctr">
                    <a:solidFill>
                      <a:srgbClr val="00B05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4"/>
                  </a:ext>
                </a:extLst>
              </a:tr>
            </a:tbl>
          </a:graphicData>
        </a:graphic>
      </p:graphicFrame>
      <p:sp>
        <p:nvSpPr>
          <p:cNvPr id="5" name="Isosceles Triangle 4"/>
          <p:cNvSpPr/>
          <p:nvPr/>
        </p:nvSpPr>
        <p:spPr>
          <a:xfrm rot="7666347">
            <a:off x="1145310" y="3075709"/>
            <a:ext cx="314037" cy="4710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Isosceles Triangle 6"/>
          <p:cNvSpPr/>
          <p:nvPr/>
        </p:nvSpPr>
        <p:spPr>
          <a:xfrm rot="7666347">
            <a:off x="3726871" y="3075709"/>
            <a:ext cx="314037" cy="47105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Isosceles Triangle 7"/>
          <p:cNvSpPr/>
          <p:nvPr/>
        </p:nvSpPr>
        <p:spPr>
          <a:xfrm rot="7666347">
            <a:off x="6451599" y="3075709"/>
            <a:ext cx="314037" cy="47105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p:cNvSpPr/>
          <p:nvPr/>
        </p:nvSpPr>
        <p:spPr>
          <a:xfrm rot="13933653" flipH="1">
            <a:off x="2516921" y="5056909"/>
            <a:ext cx="314037" cy="47105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Isosceles Triangle 9"/>
          <p:cNvSpPr/>
          <p:nvPr/>
        </p:nvSpPr>
        <p:spPr>
          <a:xfrm rot="13933653" flipH="1">
            <a:off x="5098482" y="5056909"/>
            <a:ext cx="314037" cy="47105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10"/>
          <p:cNvSpPr/>
          <p:nvPr/>
        </p:nvSpPr>
        <p:spPr>
          <a:xfrm rot="13933653" flipH="1">
            <a:off x="7823210" y="5056909"/>
            <a:ext cx="314037" cy="471055"/>
          </a:xfrm>
          <a:prstGeom prs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Isosceles Triangle 11"/>
          <p:cNvSpPr/>
          <p:nvPr/>
        </p:nvSpPr>
        <p:spPr>
          <a:xfrm rot="8160147">
            <a:off x="6784751" y="6072907"/>
            <a:ext cx="314037" cy="471055"/>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9076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98069422"/>
              </p:ext>
            </p:extLst>
          </p:nvPr>
        </p:nvGraphicFramePr>
        <p:xfrm>
          <a:off x="457200" y="1840336"/>
          <a:ext cx="8229600" cy="4654665"/>
        </p:xfrm>
        <a:graphic>
          <a:graphicData uri="http://schemas.openxmlformats.org/drawingml/2006/table">
            <a:tbl>
              <a:tblPr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2112818">
                <a:tc>
                  <a:txBody>
                    <a:bodyPr/>
                    <a:lstStyle/>
                    <a:p>
                      <a:pPr algn="ctr"/>
                      <a:r>
                        <a:rPr lang="en-GB" dirty="0">
                          <a:solidFill>
                            <a:schemeClr val="bg1"/>
                          </a:solidFill>
                        </a:rPr>
                        <a:t>Always</a:t>
                      </a:r>
                      <a:r>
                        <a:rPr lang="en-GB" baseline="0" dirty="0">
                          <a:solidFill>
                            <a:schemeClr val="bg1"/>
                          </a:solidFill>
                        </a:rPr>
                        <a:t> talking about food and losing weight. Sports staff and science staff talking about BMI and weight loss</a:t>
                      </a:r>
                      <a:endParaRPr lang="en-GB" dirty="0">
                        <a:solidFill>
                          <a:schemeClr val="bg1"/>
                        </a:solidFill>
                      </a:endParaRP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Inadequate</a:t>
                      </a:r>
                      <a:r>
                        <a:rPr lang="en-GB" baseline="0" dirty="0">
                          <a:solidFill>
                            <a:schemeClr val="bg1"/>
                          </a:solidFill>
                        </a:rPr>
                        <a:t> time and space for eating lunch (easy to miss meals). Make sure children with special packed lunch do not stand out (allow them to pick up with other packed lunches)</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dirty="0">
                        <a:solidFill>
                          <a:schemeClr val="bg1"/>
                        </a:solidFill>
                      </a:endParaRPr>
                    </a:p>
                  </a:txBody>
                  <a:tcPr anchor="ctr">
                    <a:solidFill>
                      <a:schemeClr val="accent1"/>
                    </a:solidFill>
                  </a:tcPr>
                </a:tc>
                <a:tc>
                  <a:txBody>
                    <a:bodyPr/>
                    <a:lstStyle/>
                    <a:p>
                      <a:pPr algn="ctr"/>
                      <a:r>
                        <a:rPr lang="en-GB" dirty="0">
                          <a:solidFill>
                            <a:schemeClr val="bg1"/>
                          </a:solidFill>
                        </a:rPr>
                        <a:t>Constantly talking about healthy eating, rather than balanced eating.</a:t>
                      </a:r>
                    </a:p>
                    <a:p>
                      <a:pPr algn="ctr"/>
                      <a:r>
                        <a:rPr lang="en-GB" dirty="0">
                          <a:solidFill>
                            <a:schemeClr val="bg1"/>
                          </a:solidFill>
                        </a:rPr>
                        <a:t>Problem of cal. counting in classes</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Commenting</a:t>
                      </a:r>
                      <a:r>
                        <a:rPr lang="en-GB" baseline="0" dirty="0">
                          <a:solidFill>
                            <a:schemeClr val="bg1"/>
                          </a:solidFill>
                        </a:rPr>
                        <a:t> upon appearance (without concern for person’s wellbeing)</a:t>
                      </a:r>
                      <a:endParaRPr lang="en-GB" dirty="0">
                        <a:solidFill>
                          <a:schemeClr val="bg1"/>
                        </a:solidFill>
                      </a:endParaRPr>
                    </a:p>
                  </a:txBody>
                  <a:tcPr anchor="ctr">
                    <a:solidFill>
                      <a:schemeClr val="accent1"/>
                    </a:solidFill>
                  </a:tcPr>
                </a:tc>
                <a:extLst>
                  <a:ext uri="{0D108BD9-81ED-4DB2-BD59-A6C34878D82A}">
                    <a16:rowId xmlns:a16="http://schemas.microsoft.com/office/drawing/2014/main" val="10000"/>
                  </a:ext>
                </a:extLst>
              </a:tr>
              <a:tr h="370840">
                <a:tc gridSpan="4">
                  <a:txBody>
                    <a:bodyPr/>
                    <a:lstStyle/>
                    <a:p>
                      <a:pPr algn="ctr"/>
                      <a:endParaRPr lang="en-GB" dirty="0"/>
                    </a:p>
                  </a:txBody>
                  <a:tcPr>
                    <a:solidFill>
                      <a:schemeClr val="bg1"/>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1"/>
                  </a:ext>
                </a:extLst>
              </a:tr>
              <a:tr h="900545">
                <a:tc gridSpan="4">
                  <a:txBody>
                    <a:bodyPr/>
                    <a:lstStyle/>
                    <a:p>
                      <a:pPr algn="ctr"/>
                      <a:r>
                        <a:rPr lang="en-GB" dirty="0">
                          <a:solidFill>
                            <a:schemeClr val="bg1"/>
                          </a:solidFill>
                        </a:rPr>
                        <a:t>A stigmatising environment with a lack of mental health awareness and understanding of eating disorders. </a:t>
                      </a:r>
                    </a:p>
                  </a:txBody>
                  <a:tcPr anchor="ctr">
                    <a:solidFill>
                      <a:schemeClr val="accent1"/>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2" name="Title 1"/>
          <p:cNvSpPr>
            <a:spLocks noGrp="1"/>
          </p:cNvSpPr>
          <p:nvPr>
            <p:ph type="title"/>
          </p:nvPr>
        </p:nvSpPr>
        <p:spPr>
          <a:xfrm>
            <a:off x="457200" y="245919"/>
            <a:ext cx="8229600" cy="1143000"/>
          </a:xfrm>
        </p:spPr>
        <p:txBody>
          <a:bodyPr>
            <a:normAutofit fontScale="90000"/>
          </a:bodyPr>
          <a:lstStyle/>
          <a:p>
            <a:r>
              <a:rPr lang="en-US" dirty="0"/>
              <a:t>Young peoples views on unhelpful school approaches </a:t>
            </a:r>
          </a:p>
        </p:txBody>
      </p:sp>
      <p:sp>
        <p:nvSpPr>
          <p:cNvPr id="5" name="Isosceles Triangle 4"/>
          <p:cNvSpPr/>
          <p:nvPr/>
        </p:nvSpPr>
        <p:spPr>
          <a:xfrm rot="8679420">
            <a:off x="1477820" y="3778198"/>
            <a:ext cx="314037" cy="47105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Isosceles Triangle 5"/>
          <p:cNvSpPr/>
          <p:nvPr/>
        </p:nvSpPr>
        <p:spPr>
          <a:xfrm rot="13933653" flipH="1">
            <a:off x="3288181" y="3737351"/>
            <a:ext cx="314037" cy="47105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Isosceles Triangle 6"/>
          <p:cNvSpPr/>
          <p:nvPr/>
        </p:nvSpPr>
        <p:spPr>
          <a:xfrm rot="8679420">
            <a:off x="5527968" y="3778198"/>
            <a:ext cx="314037" cy="47105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Isosceles Triangle 7"/>
          <p:cNvSpPr/>
          <p:nvPr/>
        </p:nvSpPr>
        <p:spPr>
          <a:xfrm rot="13933653" flipH="1">
            <a:off x="7744726" y="3737351"/>
            <a:ext cx="314037" cy="47105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p:cNvSpPr/>
          <p:nvPr/>
        </p:nvSpPr>
        <p:spPr>
          <a:xfrm rot="8160147">
            <a:off x="5263642" y="4989012"/>
            <a:ext cx="314037" cy="47105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6727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Young people’s 10 top tips for schools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6224359"/>
              </p:ext>
            </p:extLst>
          </p:nvPr>
        </p:nvGraphicFramePr>
        <p:xfrm>
          <a:off x="277090" y="1637144"/>
          <a:ext cx="8663710" cy="5120640"/>
        </p:xfrm>
        <a:graphic>
          <a:graphicData uri="http://schemas.openxmlformats.org/drawingml/2006/table">
            <a:tbl>
              <a:tblPr bandRow="1">
                <a:tableStyleId>{5C22544A-7EE6-4342-B048-85BDC9FD1C3A}</a:tableStyleId>
              </a:tblPr>
              <a:tblGrid>
                <a:gridCol w="1732742">
                  <a:extLst>
                    <a:ext uri="{9D8B030D-6E8A-4147-A177-3AD203B41FA5}">
                      <a16:colId xmlns:a16="http://schemas.microsoft.com/office/drawing/2014/main" val="20000"/>
                    </a:ext>
                  </a:extLst>
                </a:gridCol>
                <a:gridCol w="1732742">
                  <a:extLst>
                    <a:ext uri="{9D8B030D-6E8A-4147-A177-3AD203B41FA5}">
                      <a16:colId xmlns:a16="http://schemas.microsoft.com/office/drawing/2014/main" val="20001"/>
                    </a:ext>
                  </a:extLst>
                </a:gridCol>
                <a:gridCol w="1732742">
                  <a:extLst>
                    <a:ext uri="{9D8B030D-6E8A-4147-A177-3AD203B41FA5}">
                      <a16:colId xmlns:a16="http://schemas.microsoft.com/office/drawing/2014/main" val="20002"/>
                    </a:ext>
                  </a:extLst>
                </a:gridCol>
                <a:gridCol w="1732742">
                  <a:extLst>
                    <a:ext uri="{9D8B030D-6E8A-4147-A177-3AD203B41FA5}">
                      <a16:colId xmlns:a16="http://schemas.microsoft.com/office/drawing/2014/main" val="20003"/>
                    </a:ext>
                  </a:extLst>
                </a:gridCol>
                <a:gridCol w="1732742">
                  <a:extLst>
                    <a:ext uri="{9D8B030D-6E8A-4147-A177-3AD203B41FA5}">
                      <a16:colId xmlns:a16="http://schemas.microsoft.com/office/drawing/2014/main" val="20004"/>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latin typeface="Cambria"/>
                          <a:cs typeface="Cambria"/>
                        </a:rPr>
                        <a:t>Support</a:t>
                      </a:r>
                      <a:r>
                        <a:rPr lang="en-GB" baseline="0" dirty="0">
                          <a:solidFill>
                            <a:schemeClr val="bg1"/>
                          </a:solidFill>
                          <a:latin typeface="Cambria"/>
                          <a:cs typeface="Cambria"/>
                        </a:rPr>
                        <a:t> young people </a:t>
                      </a:r>
                      <a:r>
                        <a:rPr lang="en-GB" b="1" baseline="0" dirty="0">
                          <a:solidFill>
                            <a:schemeClr val="bg1"/>
                          </a:solidFill>
                          <a:latin typeface="Cambria"/>
                          <a:cs typeface="Cambria"/>
                        </a:rPr>
                        <a:t>as early as you can</a:t>
                      </a:r>
                      <a:r>
                        <a:rPr lang="en-GB" dirty="0">
                          <a:solidFill>
                            <a:schemeClr val="bg1"/>
                          </a:solidFill>
                          <a:latin typeface="Cambria"/>
                          <a:cs typeface="Cambria"/>
                        </a:rPr>
                        <a:t>.</a:t>
                      </a:r>
                      <a:endParaRPr lang="en-US" dirty="0">
                        <a:solidFill>
                          <a:schemeClr val="bg1"/>
                        </a:solidFill>
                        <a:latin typeface="Cambria"/>
                        <a:cs typeface="Cambria"/>
                      </a:endParaRPr>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Make</a:t>
                      </a:r>
                      <a:r>
                        <a:rPr lang="en-US" baseline="0" dirty="0">
                          <a:solidFill>
                            <a:schemeClr val="bg1"/>
                          </a:solidFill>
                          <a:latin typeface="Cambria"/>
                          <a:cs typeface="Cambria"/>
                        </a:rPr>
                        <a:t> sure there are supportive, trusted and emotionally available staff in school and that children and staff know who they are</a:t>
                      </a:r>
                      <a:endParaRPr lang="en-US" dirty="0">
                        <a:solidFill>
                          <a:schemeClr val="bg1"/>
                        </a:solidFill>
                        <a:latin typeface="Cambria"/>
                        <a:cs typeface="Cambria"/>
                      </a:endParaRP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Don’t be afraid to take the first step and talk with the YP and family. Be brave talking to young person when you notice warning signs.</a:t>
                      </a:r>
                    </a:p>
                  </a:txBody>
                  <a:tcPr anchor="ctr">
                    <a:solidFill>
                      <a:schemeClr val="accent3"/>
                    </a:solidFill>
                  </a:tcPr>
                </a:tc>
                <a:tc>
                  <a:txBody>
                    <a:bodyPr/>
                    <a:lstStyle/>
                    <a:p>
                      <a:pPr algn="ctr"/>
                      <a:r>
                        <a:rPr lang="en-GB" dirty="0">
                          <a:solidFill>
                            <a:schemeClr val="bg1"/>
                          </a:solidFill>
                          <a:latin typeface="Cambria"/>
                          <a:cs typeface="Cambria"/>
                        </a:rPr>
                        <a:t>Have</a:t>
                      </a:r>
                      <a:r>
                        <a:rPr lang="en-GB" baseline="0" dirty="0">
                          <a:solidFill>
                            <a:schemeClr val="bg1"/>
                          </a:solidFill>
                          <a:latin typeface="Cambria"/>
                          <a:cs typeface="Cambria"/>
                        </a:rPr>
                        <a:t> a support and Safety Plan in place at school (use the Health and Wellbeing Road Map developed by YP Cornwall).</a:t>
                      </a:r>
                      <a:endParaRPr lang="en-GB" dirty="0">
                        <a:solidFill>
                          <a:schemeClr val="bg1"/>
                        </a:solidFill>
                        <a:latin typeface="Cambria"/>
                        <a:cs typeface="Cambria"/>
                      </a:endParaRPr>
                    </a:p>
                  </a:txBody>
                  <a:tcPr anchor="ctr">
                    <a:solidFill>
                      <a:schemeClr val="accent4"/>
                    </a:solidFill>
                  </a:tcPr>
                </a:tc>
                <a:tc>
                  <a:txBody>
                    <a:bodyPr/>
                    <a:lstStyle/>
                    <a:p>
                      <a:pPr algn="ctr"/>
                      <a:r>
                        <a:rPr lang="en-US" b="0" dirty="0">
                          <a:solidFill>
                            <a:schemeClr val="bg1"/>
                          </a:solidFill>
                          <a:latin typeface="Cambria"/>
                          <a:cs typeface="Cambria"/>
                        </a:rPr>
                        <a:t>It</a:t>
                      </a:r>
                      <a:r>
                        <a:rPr lang="en-US" b="0" baseline="0" dirty="0">
                          <a:solidFill>
                            <a:schemeClr val="bg1"/>
                          </a:solidFill>
                          <a:latin typeface="Cambria"/>
                          <a:cs typeface="Cambria"/>
                        </a:rPr>
                        <a:t> is important to remember that Eating Disorder is a mental health, as well as physical problem.</a:t>
                      </a:r>
                      <a:endParaRPr lang="en-US" b="0" dirty="0">
                        <a:solidFill>
                          <a:schemeClr val="bg1"/>
                        </a:solidFill>
                        <a:latin typeface="Cambria"/>
                        <a:cs typeface="Cambria"/>
                      </a:endParaRPr>
                    </a:p>
                  </a:txBody>
                  <a:tcPr anchor="ctr">
                    <a:solidFill>
                      <a:schemeClr val="accent5"/>
                    </a:solidFill>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Talk</a:t>
                      </a:r>
                      <a:r>
                        <a:rPr lang="en-US" baseline="0" dirty="0">
                          <a:solidFill>
                            <a:schemeClr val="bg1"/>
                          </a:solidFill>
                          <a:latin typeface="Cambria"/>
                          <a:cs typeface="Cambria"/>
                        </a:rPr>
                        <a:t> about balanced eating rather than healthy eating</a:t>
                      </a:r>
                      <a:endParaRPr lang="en-US" dirty="0">
                        <a:solidFill>
                          <a:schemeClr val="bg1"/>
                        </a:solidFill>
                        <a:latin typeface="Cambria"/>
                        <a:cs typeface="Cambria"/>
                      </a:endParaRPr>
                    </a:p>
                  </a:txBody>
                  <a:tcPr anchor="ctr">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Remember</a:t>
                      </a:r>
                      <a:r>
                        <a:rPr lang="en-US" baseline="0" dirty="0">
                          <a:solidFill>
                            <a:schemeClr val="bg1"/>
                          </a:solidFill>
                          <a:latin typeface="Cambria"/>
                          <a:cs typeface="Cambria"/>
                        </a:rPr>
                        <a:t> that Eating Disorder is often secret problem-young people can be very secretive.</a:t>
                      </a:r>
                      <a:endParaRPr lang="en-US" dirty="0">
                        <a:solidFill>
                          <a:schemeClr val="bg1"/>
                        </a:solidFill>
                        <a:latin typeface="Cambria"/>
                        <a:cs typeface="Cambria"/>
                      </a:endParaRPr>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Treat</a:t>
                      </a:r>
                      <a:r>
                        <a:rPr lang="en-US" baseline="0" dirty="0">
                          <a:solidFill>
                            <a:schemeClr val="bg1"/>
                          </a:solidFill>
                          <a:latin typeface="Cambria"/>
                          <a:cs typeface="Cambria"/>
                        </a:rPr>
                        <a:t> young person with respect and adopt a non- judgmental approach.</a:t>
                      </a:r>
                      <a:endParaRPr lang="en-US" dirty="0">
                        <a:solidFill>
                          <a:schemeClr val="bg1"/>
                        </a:solidFill>
                        <a:latin typeface="Cambria"/>
                        <a:cs typeface="Cambria"/>
                      </a:endParaRP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Non stigmatizing environment; Problems</a:t>
                      </a:r>
                      <a:r>
                        <a:rPr lang="en-US" baseline="0" dirty="0">
                          <a:solidFill>
                            <a:schemeClr val="bg1"/>
                          </a:solidFill>
                          <a:latin typeface="Cambria"/>
                          <a:cs typeface="Cambria"/>
                        </a:rPr>
                        <a:t> of talking about BMI and cal. counting in classes</a:t>
                      </a:r>
                      <a:endParaRPr lang="en-US" dirty="0">
                        <a:solidFill>
                          <a:schemeClr val="bg1"/>
                        </a:solidFill>
                        <a:latin typeface="Cambria"/>
                        <a:cs typeface="Cambria"/>
                      </a:endParaRPr>
                    </a:p>
                  </a:txBody>
                  <a:tcPr anchor="ctr">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Cambria"/>
                          <a:cs typeface="Cambria"/>
                        </a:rPr>
                        <a:t>Have regular check-ins with students known to be struggling (even if</a:t>
                      </a:r>
                      <a:r>
                        <a:rPr lang="en-US" baseline="0" dirty="0">
                          <a:solidFill>
                            <a:schemeClr val="bg1"/>
                          </a:solidFill>
                          <a:latin typeface="Cambria"/>
                          <a:cs typeface="Cambria"/>
                        </a:rPr>
                        <a:t> </a:t>
                      </a:r>
                      <a:r>
                        <a:rPr lang="en-US" dirty="0">
                          <a:solidFill>
                            <a:schemeClr val="bg1"/>
                          </a:solidFill>
                          <a:latin typeface="Cambria"/>
                          <a:cs typeface="Cambria"/>
                        </a:rPr>
                        <a:t>they appear OK)</a:t>
                      </a:r>
                      <a:r>
                        <a:rPr lang="en-GB" dirty="0">
                          <a:solidFill>
                            <a:schemeClr val="bg1"/>
                          </a:solidFill>
                          <a:latin typeface="Cambria"/>
                          <a:cs typeface="Cambria"/>
                        </a:rPr>
                        <a:t>.</a:t>
                      </a:r>
                      <a:endParaRPr lang="en-US" dirty="0">
                        <a:solidFill>
                          <a:schemeClr val="bg1"/>
                        </a:solidFill>
                        <a:latin typeface="Cambria"/>
                        <a:cs typeface="Cambria"/>
                      </a:endParaRPr>
                    </a:p>
                  </a:txBody>
                  <a:tcPr anchor="ctr">
                    <a:solidFill>
                      <a:schemeClr val="tx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79201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514764"/>
            <a:ext cx="9144000" cy="5424053"/>
          </a:xfrm>
          <a:prstGeom prst="rect">
            <a:avLst/>
          </a:prstGeom>
        </p:spPr>
      </p:pic>
      <p:sp>
        <p:nvSpPr>
          <p:cNvPr id="2" name="Title 1"/>
          <p:cNvSpPr>
            <a:spLocks noGrp="1"/>
          </p:cNvSpPr>
          <p:nvPr>
            <p:ph type="title"/>
          </p:nvPr>
        </p:nvSpPr>
        <p:spPr/>
        <p:txBody>
          <a:bodyPr>
            <a:normAutofit fontScale="90000"/>
          </a:bodyPr>
          <a:lstStyle/>
          <a:p>
            <a:r>
              <a:rPr lang="en-US" dirty="0"/>
              <a:t>Support for children with eating problems: links with other agencies</a:t>
            </a:r>
          </a:p>
        </p:txBody>
      </p:sp>
      <p:sp>
        <p:nvSpPr>
          <p:cNvPr id="3" name="Content Placeholder 2"/>
          <p:cNvSpPr>
            <a:spLocks noGrp="1"/>
          </p:cNvSpPr>
          <p:nvPr>
            <p:ph idx="1"/>
          </p:nvPr>
        </p:nvSpPr>
        <p:spPr>
          <a:xfrm>
            <a:off x="110967" y="1514764"/>
            <a:ext cx="8791063" cy="5343236"/>
          </a:xfrm>
        </p:spPr>
        <p:txBody>
          <a:bodyPr>
            <a:normAutofit/>
          </a:bodyPr>
          <a:lstStyle/>
          <a:p>
            <a:r>
              <a:rPr lang="en-US" sz="2600" dirty="0">
                <a:latin typeface="Calibri" panose="020F0502020204030204" pitchFamily="34" charset="0"/>
                <a:cs typeface="Calibri" panose="020F0502020204030204" pitchFamily="34" charset="0"/>
              </a:rPr>
              <a:t>I-Thrive framework supports mental health pathways across all levels of care and treatment.</a:t>
            </a:r>
          </a:p>
          <a:p>
            <a:r>
              <a:rPr lang="en-US" sz="2600" dirty="0">
                <a:latin typeface="Calibri" panose="020F0502020204030204" pitchFamily="34" charset="0"/>
                <a:cs typeface="Calibri" panose="020F0502020204030204" pitchFamily="34" charset="0"/>
              </a:rPr>
              <a:t>Within this framework there are different levels of support for children (Advice and Information; Primary Health; Bloom; third sector agencies; PMHT; Specialist CAMHS; social care; Headstart/TIS).</a:t>
            </a:r>
          </a:p>
          <a:p>
            <a:r>
              <a:rPr lang="en-US" sz="2600" dirty="0">
                <a:latin typeface="Calibri" panose="020F0502020204030204" pitchFamily="34" charset="0"/>
                <a:cs typeface="Calibri" panose="020F0502020204030204" pitchFamily="34" charset="0"/>
              </a:rPr>
              <a:t>Bloom provides advice and guidance for schools and the local network of care and support.</a:t>
            </a:r>
          </a:p>
          <a:p>
            <a:r>
              <a:rPr lang="en-US" sz="2600" dirty="0">
                <a:latin typeface="Calibri" panose="020F0502020204030204" pitchFamily="34" charset="0"/>
                <a:cs typeface="Calibri" panose="020F0502020204030204" pitchFamily="34" charset="0"/>
              </a:rPr>
              <a:t>TIS provides relevant attachment based guidance.</a:t>
            </a:r>
          </a:p>
          <a:p>
            <a:r>
              <a:rPr lang="en-US" sz="2600" dirty="0">
                <a:latin typeface="Calibri" panose="020F0502020204030204" pitchFamily="34" charset="0"/>
                <a:cs typeface="Calibri" panose="020F0502020204030204" pitchFamily="34" charset="0"/>
              </a:rPr>
              <a:t>Mental Health Workers will be embedded in some Primary schools</a:t>
            </a:r>
          </a:p>
          <a:p>
            <a:endParaRPr lang="en-US" dirty="0"/>
          </a:p>
        </p:txBody>
      </p:sp>
    </p:spTree>
    <p:extLst>
      <p:ext uri="{BB962C8B-B14F-4D97-AF65-F5344CB8AC3E}">
        <p14:creationId xmlns:p14="http://schemas.microsoft.com/office/powerpoint/2010/main" val="820022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latin typeface="Times"/>
                <a:cs typeface="Times"/>
              </a:rPr>
              <a:t>Cornwall I-Thrive Framework for eating problems and disorders: pathways of support and treatment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8001842"/>
              </p:ext>
            </p:extLst>
          </p:nvPr>
        </p:nvGraphicFramePr>
        <p:xfrm>
          <a:off x="457200" y="1766448"/>
          <a:ext cx="8229600" cy="490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917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a:cs typeface="Cambria"/>
              </a:rPr>
              <a:t>What do eating problems include?</a:t>
            </a:r>
            <a:endParaRPr lang="en-US" dirty="0"/>
          </a:p>
        </p:txBody>
      </p:sp>
      <p:sp>
        <p:nvSpPr>
          <p:cNvPr id="3" name="Content Placeholder 2"/>
          <p:cNvSpPr>
            <a:spLocks noGrp="1"/>
          </p:cNvSpPr>
          <p:nvPr>
            <p:ph idx="1"/>
          </p:nvPr>
        </p:nvSpPr>
        <p:spPr>
          <a:xfrm>
            <a:off x="258923" y="1600199"/>
            <a:ext cx="8717085" cy="5094441"/>
          </a:xfrm>
        </p:spPr>
        <p:txBody>
          <a:bodyPr>
            <a:normAutofit lnSpcReduction="10000"/>
          </a:bodyPr>
          <a:lstStyle/>
          <a:p>
            <a:pPr lvl="0"/>
            <a:r>
              <a:rPr lang="en-GB" sz="2500" dirty="0">
                <a:latin typeface="Cambria"/>
                <a:cs typeface="Cambria"/>
              </a:rPr>
              <a:t>Markedly restricting food intake, anorexia  -with weight loss</a:t>
            </a:r>
          </a:p>
          <a:p>
            <a:pPr lvl="0"/>
            <a:r>
              <a:rPr lang="en-GB" sz="2500" dirty="0">
                <a:latin typeface="Cambria"/>
                <a:cs typeface="Cambria"/>
              </a:rPr>
              <a:t>Compulsive overeating or binge eating (BED)</a:t>
            </a:r>
          </a:p>
          <a:p>
            <a:pPr lvl="0"/>
            <a:r>
              <a:rPr lang="en-GB" sz="2500" dirty="0">
                <a:latin typeface="Cambria"/>
                <a:cs typeface="Cambria"/>
              </a:rPr>
              <a:t>Overeating followed by purging (including misuse of laxatives; over exercise or making oneself sick) –bulimia. May be no weight loss or gain.</a:t>
            </a:r>
          </a:p>
          <a:p>
            <a:pPr lvl="0"/>
            <a:r>
              <a:rPr lang="en-GB" sz="2500" dirty="0">
                <a:latin typeface="Cambria"/>
                <a:cs typeface="Cambria"/>
              </a:rPr>
              <a:t>Avoidant and restrictive eating (ARFID), e.g. only eating food of particular texture or colour; or only eating limited range of food with or without weight loss (often with LD or ASC)</a:t>
            </a:r>
          </a:p>
          <a:p>
            <a:pPr lvl="0"/>
            <a:r>
              <a:rPr lang="en-GB" sz="2500" dirty="0">
                <a:latin typeface="Cambria"/>
                <a:cs typeface="Cambria"/>
              </a:rPr>
              <a:t>Unhealthy attitudes to food –including secretive, shameful or guilty attitudes/ behaviour to food.</a:t>
            </a:r>
          </a:p>
          <a:p>
            <a:r>
              <a:rPr lang="en-US" sz="2500" dirty="0">
                <a:latin typeface="Cambria"/>
                <a:cs typeface="Cambria"/>
              </a:rPr>
              <a:t>Underlying eating problems are marked emotional, sensory and relationship problems that need to be understood and attended to.</a:t>
            </a:r>
          </a:p>
        </p:txBody>
      </p:sp>
    </p:spTree>
    <p:extLst>
      <p:ext uri="{BB962C8B-B14F-4D97-AF65-F5344CB8AC3E}">
        <p14:creationId xmlns:p14="http://schemas.microsoft.com/office/powerpoint/2010/main" val="2417067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505528"/>
            <a:ext cx="9144000" cy="5352472"/>
          </a:xfrm>
          <a:prstGeom prst="rect">
            <a:avLst/>
          </a:prstGeom>
        </p:spPr>
      </p:pic>
      <p:sp>
        <p:nvSpPr>
          <p:cNvPr id="2" name="Title 1"/>
          <p:cNvSpPr>
            <a:spLocks noGrp="1"/>
          </p:cNvSpPr>
          <p:nvPr>
            <p:ph type="title"/>
          </p:nvPr>
        </p:nvSpPr>
        <p:spPr>
          <a:xfrm>
            <a:off x="0" y="283567"/>
            <a:ext cx="9008374" cy="986319"/>
          </a:xfrm>
        </p:spPr>
        <p:txBody>
          <a:bodyPr>
            <a:normAutofit fontScale="90000"/>
          </a:bodyPr>
          <a:lstStyle/>
          <a:p>
            <a:pPr algn="ctr"/>
            <a:br>
              <a:rPr lang="en-GB" dirty="0"/>
            </a:br>
            <a:r>
              <a:rPr lang="en-GB" dirty="0">
                <a:latin typeface="Cambria"/>
                <a:cs typeface="Cambria"/>
              </a:rPr>
              <a:t>What are Eating Disorders?</a:t>
            </a:r>
            <a:endParaRPr lang="en-US" dirty="0">
              <a:latin typeface="Cambria"/>
              <a:cs typeface="Cambria"/>
            </a:endParaRPr>
          </a:p>
        </p:txBody>
      </p:sp>
      <p:sp>
        <p:nvSpPr>
          <p:cNvPr id="3" name="Content Placeholder 2"/>
          <p:cNvSpPr>
            <a:spLocks noGrp="1"/>
          </p:cNvSpPr>
          <p:nvPr>
            <p:ph idx="1"/>
          </p:nvPr>
        </p:nvSpPr>
        <p:spPr>
          <a:xfrm>
            <a:off x="84084" y="1505529"/>
            <a:ext cx="8924292" cy="5275414"/>
          </a:xfrm>
        </p:spPr>
        <p:txBody>
          <a:bodyPr>
            <a:normAutofit fontScale="25000" lnSpcReduction="20000"/>
          </a:bodyPr>
          <a:lstStyle/>
          <a:p>
            <a:r>
              <a:rPr lang="en-US" sz="9600" b="1" dirty="0">
                <a:latin typeface="Cambria"/>
                <a:cs typeface="Cambria"/>
              </a:rPr>
              <a:t>Eating problems become Eating Disorders when child’s behaviour meets the criteria for diagnosis (persistent, severe, marked impact on health and functioning)</a:t>
            </a:r>
          </a:p>
          <a:p>
            <a:r>
              <a:rPr lang="en-US" sz="10000" dirty="0">
                <a:latin typeface="Cambria"/>
                <a:cs typeface="Cambria"/>
              </a:rPr>
              <a:t>As child's body changes during adolescence it can be scary time for child; this usually passes </a:t>
            </a:r>
            <a:r>
              <a:rPr lang="en-US" sz="10000" b="1" i="1" dirty="0">
                <a:latin typeface="Cambria"/>
                <a:cs typeface="Cambria"/>
              </a:rPr>
              <a:t>but for some their anxiety leads to marked problems with food &amp; control. </a:t>
            </a:r>
          </a:p>
          <a:p>
            <a:r>
              <a:rPr lang="en-US" sz="10000" dirty="0">
                <a:latin typeface="Cambria"/>
                <a:cs typeface="Cambria"/>
              </a:rPr>
              <a:t>Child may try dieting, -but if child is not eating balanced diet over longer period of time, it becomes very serious</a:t>
            </a:r>
          </a:p>
          <a:p>
            <a:r>
              <a:rPr lang="en-US" sz="10000" dirty="0">
                <a:latin typeface="Cambria"/>
                <a:cs typeface="Cambria"/>
              </a:rPr>
              <a:t>Eating problems are not just about food –they are about difficult things in their lives and about painful feelings, which they can’t express, face, process or resolve.</a:t>
            </a:r>
          </a:p>
          <a:p>
            <a:r>
              <a:rPr lang="en-US" sz="10000" dirty="0">
                <a:latin typeface="Cambria"/>
                <a:cs typeface="Cambria"/>
              </a:rPr>
              <a:t>In EDs YP has significant concerns about weight &amp; shape; </a:t>
            </a:r>
            <a:r>
              <a:rPr lang="en-US" sz="10000" b="1" i="1" dirty="0">
                <a:latin typeface="Cambria"/>
                <a:cs typeface="Cambria"/>
              </a:rPr>
              <a:t>except ARFID </a:t>
            </a:r>
            <a:r>
              <a:rPr lang="en-US" sz="10000" dirty="0">
                <a:latin typeface="Cambria"/>
                <a:cs typeface="Cambria"/>
              </a:rPr>
              <a:t>when the drive is avoidance of certain foods</a:t>
            </a:r>
          </a:p>
          <a:p>
            <a:r>
              <a:rPr lang="en-US" sz="10000" dirty="0">
                <a:latin typeface="Cambria"/>
                <a:cs typeface="Cambria"/>
              </a:rPr>
              <a:t>Focusing upon food can be a way of disguising problems (even from child themselves).</a:t>
            </a:r>
          </a:p>
          <a:p>
            <a:r>
              <a:rPr lang="en-US" sz="10000" dirty="0">
                <a:latin typeface="Cambria"/>
                <a:cs typeface="Cambria"/>
              </a:rPr>
              <a:t>Support from safe, attuned, compassionate adults is vital</a:t>
            </a:r>
          </a:p>
          <a:p>
            <a:pPr marL="0" indent="0">
              <a:buNone/>
            </a:pPr>
            <a:endParaRPr lang="en-US" dirty="0"/>
          </a:p>
          <a:p>
            <a:endParaRPr lang="en-US" dirty="0"/>
          </a:p>
        </p:txBody>
      </p:sp>
    </p:spTree>
    <p:extLst>
      <p:ext uri="{BB962C8B-B14F-4D97-AF65-F5344CB8AC3E}">
        <p14:creationId xmlns:p14="http://schemas.microsoft.com/office/powerpoint/2010/main" val="2215557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develops an eating  disorder?</a:t>
            </a:r>
          </a:p>
        </p:txBody>
      </p:sp>
      <p:graphicFrame>
        <p:nvGraphicFramePr>
          <p:cNvPr id="11" name="Table 10"/>
          <p:cNvGraphicFramePr>
            <a:graphicFrameLocks noGrp="1"/>
          </p:cNvGraphicFramePr>
          <p:nvPr>
            <p:extLst>
              <p:ext uri="{D42A27DB-BD31-4B8C-83A1-F6EECF244321}">
                <p14:modId xmlns:p14="http://schemas.microsoft.com/office/powerpoint/2010/main" val="1270888061"/>
              </p:ext>
            </p:extLst>
          </p:nvPr>
        </p:nvGraphicFramePr>
        <p:xfrm>
          <a:off x="123294" y="1615099"/>
          <a:ext cx="8828054" cy="5067214"/>
        </p:xfrm>
        <a:graphic>
          <a:graphicData uri="http://schemas.openxmlformats.org/drawingml/2006/table">
            <a:tbl>
              <a:tblPr bandRow="1">
                <a:tableStyleId>{5C22544A-7EE6-4342-B048-85BDC9FD1C3A}</a:tableStyleId>
              </a:tblPr>
              <a:tblGrid>
                <a:gridCol w="4414027">
                  <a:extLst>
                    <a:ext uri="{9D8B030D-6E8A-4147-A177-3AD203B41FA5}">
                      <a16:colId xmlns:a16="http://schemas.microsoft.com/office/drawing/2014/main" val="20000"/>
                    </a:ext>
                  </a:extLst>
                </a:gridCol>
                <a:gridCol w="4414027">
                  <a:extLst>
                    <a:ext uri="{9D8B030D-6E8A-4147-A177-3AD203B41FA5}">
                      <a16:colId xmlns:a16="http://schemas.microsoft.com/office/drawing/2014/main" val="20001"/>
                    </a:ext>
                  </a:extLst>
                </a:gridCol>
              </a:tblGrid>
              <a:tr h="2211148">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dirty="0">
                          <a:solidFill>
                            <a:schemeClr val="bg1"/>
                          </a:solidFill>
                        </a:rPr>
                        <a:t>Children from all walks of life</a:t>
                      </a:r>
                      <a:r>
                        <a:rPr lang="en-US" sz="1900" baseline="0" dirty="0">
                          <a:solidFill>
                            <a:schemeClr val="bg1"/>
                          </a:solidFill>
                        </a:rPr>
                        <a:t> can develop an eating disorder –from all cultures, classes, religions,  ethnic groups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baseline="0" dirty="0">
                          <a:solidFill>
                            <a:schemeClr val="bg1"/>
                          </a:solidFill>
                        </a:rPr>
                        <a:t>Girls are up to 10 times more likely to get an Eating Disorder (but becoming more common in boys)</a:t>
                      </a:r>
                      <a:endParaRPr lang="en-US" sz="1900" dirty="0">
                        <a:solidFill>
                          <a:schemeClr val="bg1"/>
                        </a:solidFill>
                      </a:endParaRPr>
                    </a:p>
                  </a:txBody>
                  <a:tcPr anchor="ctr">
                    <a:solidFill>
                      <a:schemeClr val="accent1"/>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300" dirty="0">
                          <a:solidFill>
                            <a:schemeClr val="bg1"/>
                          </a:solidFill>
                          <a:latin typeface="Calibri" panose="020F0502020204030204" pitchFamily="34" charset="0"/>
                          <a:cs typeface="Calibri" panose="020F0502020204030204" pitchFamily="34" charset="0"/>
                        </a:rPr>
                        <a:t>Children more likely to develop</a:t>
                      </a:r>
                      <a:r>
                        <a:rPr lang="en-US" sz="2300" baseline="0" dirty="0">
                          <a:solidFill>
                            <a:schemeClr val="bg1"/>
                          </a:solidFill>
                          <a:latin typeface="Calibri" panose="020F0502020204030204" pitchFamily="34" charset="0"/>
                          <a:cs typeface="Calibri" panose="020F0502020204030204" pitchFamily="34" charset="0"/>
                        </a:rPr>
                        <a:t> an eating disorder between </a:t>
                      </a:r>
                      <a:r>
                        <a:rPr lang="en-US" sz="2300" dirty="0">
                          <a:solidFill>
                            <a:schemeClr val="bg1"/>
                          </a:solidFill>
                          <a:latin typeface="Calibri" panose="020F0502020204030204" pitchFamily="34" charset="0"/>
                          <a:cs typeface="Calibri" panose="020F0502020204030204" pitchFamily="34" charset="0"/>
                        </a:rPr>
                        <a:t>ages 12-25 years -puberty (but very</a:t>
                      </a:r>
                      <a:r>
                        <a:rPr lang="en-US" sz="2300" baseline="0" dirty="0">
                          <a:solidFill>
                            <a:schemeClr val="bg1"/>
                          </a:solidFill>
                          <a:latin typeface="Calibri" panose="020F0502020204030204" pitchFamily="34" charset="0"/>
                          <a:cs typeface="Calibri" panose="020F0502020204030204" pitchFamily="34" charset="0"/>
                        </a:rPr>
                        <a:t> young children can develop wide range of eating problems e.g. ARFID)</a:t>
                      </a:r>
                      <a:endParaRPr lang="en-US" sz="2300" dirty="0">
                        <a:solidFill>
                          <a:schemeClr val="bg1"/>
                        </a:solidFill>
                        <a:latin typeface="Calibri" panose="020F0502020204030204" pitchFamily="34" charset="0"/>
                        <a:cs typeface="Calibri" panose="020F0502020204030204" pitchFamily="34" charset="0"/>
                      </a:endParaRPr>
                    </a:p>
                  </a:txBody>
                  <a:tcPr anchor="ctr">
                    <a:solidFill>
                      <a:schemeClr val="accent5"/>
                    </a:solidFill>
                  </a:tcPr>
                </a:tc>
                <a:extLst>
                  <a:ext uri="{0D108BD9-81ED-4DB2-BD59-A6C34878D82A}">
                    <a16:rowId xmlns:a16="http://schemas.microsoft.com/office/drawing/2014/main" val="10000"/>
                  </a:ext>
                </a:extLst>
              </a:tr>
              <a:tr h="285606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chemeClr val="bg1"/>
                          </a:solidFill>
                          <a:latin typeface="Calibri" panose="020F0502020204030204" pitchFamily="34" charset="0"/>
                          <a:cs typeface="Calibri" panose="020F0502020204030204" pitchFamily="34" charset="0"/>
                        </a:rPr>
                        <a:t>Increased risk:</a:t>
                      </a:r>
                      <a:r>
                        <a:rPr lang="en-US" sz="2000" baseline="0" dirty="0">
                          <a:solidFill>
                            <a:schemeClr val="bg1"/>
                          </a:solidFill>
                          <a:latin typeface="Calibri" panose="020F0502020204030204" pitchFamily="34" charset="0"/>
                          <a:cs typeface="Calibri" panose="020F0502020204030204" pitchFamily="34" charset="0"/>
                        </a:rPr>
                        <a:t> parents who have obsessive interest in weight; peer pressure; undue interest and concern with being popular and attractive; hatred of one’s body; overwhelmed by worries that cannot be understood and processed; limited coping skills; Perfectionist; black and white thinking</a:t>
                      </a:r>
                      <a:endParaRPr lang="en-US" sz="2000" dirty="0">
                        <a:solidFill>
                          <a:schemeClr val="bg1"/>
                        </a:solidFill>
                        <a:latin typeface="Calibri" panose="020F0502020204030204" pitchFamily="34" charset="0"/>
                        <a:cs typeface="Calibri" panose="020F0502020204030204" pitchFamily="34" charset="0"/>
                      </a:endParaRPr>
                    </a:p>
                  </a:txBody>
                  <a:tcPr anchor="ctr">
                    <a:solidFill>
                      <a:schemeClr val="accent4"/>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solidFill>
                            <a:schemeClr val="bg1"/>
                          </a:solidFill>
                        </a:rPr>
                        <a:t>Many</a:t>
                      </a:r>
                      <a:r>
                        <a:rPr lang="en-US" sz="2400" baseline="0" dirty="0">
                          <a:solidFill>
                            <a:schemeClr val="bg1"/>
                          </a:solidFill>
                        </a:rPr>
                        <a:t> children who develop eating disorders are not known to any services or have any clear triggers for their difficulties. </a:t>
                      </a:r>
                      <a:endParaRPr lang="en-US" sz="2400" dirty="0">
                        <a:solidFill>
                          <a:schemeClr val="bg1"/>
                        </a:solidFill>
                      </a:endParaRPr>
                    </a:p>
                  </a:txBody>
                  <a:tcPr anchor="ctr">
                    <a:solidFill>
                      <a:schemeClr val="accent3"/>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29504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2000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1504922"/>
            <a:ext cx="9144000" cy="5353078"/>
          </a:xfrm>
          <a:prstGeom prst="rect">
            <a:avLst/>
          </a:prstGeom>
        </p:spPr>
      </p:pic>
      <p:sp>
        <p:nvSpPr>
          <p:cNvPr id="2" name="Title 1"/>
          <p:cNvSpPr>
            <a:spLocks noGrp="1"/>
          </p:cNvSpPr>
          <p:nvPr>
            <p:ph type="title"/>
          </p:nvPr>
        </p:nvSpPr>
        <p:spPr/>
        <p:txBody>
          <a:bodyPr>
            <a:normAutofit/>
          </a:bodyPr>
          <a:lstStyle/>
          <a:p>
            <a:r>
              <a:rPr lang="en-US" sz="2800" dirty="0"/>
              <a:t>In the words of a child</a:t>
            </a:r>
            <a:r>
              <a:rPr lang="is-IS" sz="2800" dirty="0"/>
              <a:t>…</a:t>
            </a:r>
            <a:endParaRPr lang="en-US" sz="2800" dirty="0"/>
          </a:p>
        </p:txBody>
      </p:sp>
      <p:pic>
        <p:nvPicPr>
          <p:cNvPr id="1026"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93808" y="1753055"/>
            <a:ext cx="526783" cy="4236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Content Placeholder 2"/>
          <p:cNvSpPr txBox="1">
            <a:spLocks/>
          </p:cNvSpPr>
          <p:nvPr/>
        </p:nvSpPr>
        <p:spPr>
          <a:xfrm>
            <a:off x="457200" y="2224109"/>
            <a:ext cx="4433608" cy="4461165"/>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When I was younger, I thought I had discovered something that was just for me. Something that gave me hope and reassurance when life felt tough. I thought it could teach me everything I needed to know and could make me feel good about myself. That something was anorexia. But in reality it couldn’t. In reality, it sucked me into a manipulative game</a:t>
            </a:r>
          </a:p>
        </p:txBody>
      </p:sp>
      <p:pic>
        <p:nvPicPr>
          <p:cNvPr id="14"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flipH="1">
            <a:off x="4890808" y="6175473"/>
            <a:ext cx="526783" cy="4236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598062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lum bright="70000" contrast="-70000"/>
            <a:extLst>
              <a:ext uri="{BEBA8EAE-BF5A-486C-A8C5-ECC9F3942E4B}">
                <a14:imgProps xmlns:a14="http://schemas.microsoft.com/office/drawing/2010/main">
                  <a14:imgLayer r:embed="rId4">
                    <a14:imgEffect>
                      <a14:sharpenSoften amount="-50000"/>
                    </a14:imgEffect>
                    <a14:imgEffect>
                      <a14:colorTemperature colorTemp="4700"/>
                    </a14:imgEffect>
                  </a14:imgLayer>
                </a14:imgProps>
              </a:ext>
              <a:ext uri="{28A0092B-C50C-407E-A947-70E740481C1C}">
                <a14:useLocalDpi xmlns:a14="http://schemas.microsoft.com/office/drawing/2010/main" val="0"/>
              </a:ext>
            </a:extLst>
          </a:blip>
          <a:stretch>
            <a:fillRect/>
          </a:stretch>
        </p:blipFill>
        <p:spPr>
          <a:xfrm>
            <a:off x="0" y="1487365"/>
            <a:ext cx="9144000" cy="5471924"/>
          </a:xfrm>
          <a:prstGeom prst="rect">
            <a:avLst/>
          </a:prstGeom>
        </p:spPr>
      </p:pic>
      <p:sp>
        <p:nvSpPr>
          <p:cNvPr id="2" name="Title 1"/>
          <p:cNvSpPr>
            <a:spLocks noGrp="1"/>
          </p:cNvSpPr>
          <p:nvPr>
            <p:ph type="title"/>
          </p:nvPr>
        </p:nvSpPr>
        <p:spPr/>
        <p:txBody>
          <a:bodyPr>
            <a:normAutofit fontScale="90000"/>
          </a:bodyPr>
          <a:lstStyle/>
          <a:p>
            <a:r>
              <a:rPr lang="en-US" dirty="0"/>
              <a:t>Why do children develop eating problems? (Not including ARFID)</a:t>
            </a:r>
          </a:p>
        </p:txBody>
      </p:sp>
      <p:sp>
        <p:nvSpPr>
          <p:cNvPr id="3" name="Content Placeholder 2"/>
          <p:cNvSpPr>
            <a:spLocks noGrp="1"/>
          </p:cNvSpPr>
          <p:nvPr>
            <p:ph idx="1"/>
          </p:nvPr>
        </p:nvSpPr>
        <p:spPr>
          <a:xfrm>
            <a:off x="160286" y="1600200"/>
            <a:ext cx="8852711" cy="5257800"/>
          </a:xfrm>
        </p:spPr>
        <p:txBody>
          <a:bodyPr>
            <a:normAutofit fontScale="25000" lnSpcReduction="20000"/>
          </a:bodyPr>
          <a:lstStyle/>
          <a:p>
            <a:r>
              <a:rPr lang="en-GB" sz="9600" dirty="0">
                <a:latin typeface="Calibri" panose="020F0502020204030204" pitchFamily="34" charset="0"/>
                <a:cs typeface="Calibri" panose="020F0502020204030204" pitchFamily="34" charset="0"/>
              </a:rPr>
              <a:t>Feeling out of control –believe body is the one thing they can control (especially in teens when pubertal changes are so great)</a:t>
            </a:r>
          </a:p>
          <a:p>
            <a:r>
              <a:rPr lang="en-GB" sz="9600" dirty="0">
                <a:latin typeface="Calibri" panose="020F0502020204030204" pitchFamily="34" charset="0"/>
                <a:cs typeface="Calibri" panose="020F0502020204030204" pitchFamily="34" charset="0"/>
              </a:rPr>
              <a:t>Trying to be popular and confusing looking slim like models or celebrities with being attractive or successful; role of social media</a:t>
            </a:r>
          </a:p>
          <a:p>
            <a:r>
              <a:rPr lang="en-GB" sz="9600" dirty="0">
                <a:latin typeface="Calibri" panose="020F0502020204030204" pitchFamily="34" charset="0"/>
                <a:cs typeface="Calibri" panose="020F0502020204030204" pitchFamily="34" charset="0"/>
              </a:rPr>
              <a:t>Feeling that you aren’t good enough (longs for popularity)</a:t>
            </a:r>
          </a:p>
          <a:p>
            <a:r>
              <a:rPr lang="en-GB" sz="9600" dirty="0">
                <a:latin typeface="Calibri" panose="020F0502020204030204" pitchFamily="34" charset="0"/>
                <a:cs typeface="Calibri" panose="020F0502020204030204" pitchFamily="34" charset="0"/>
              </a:rPr>
              <a:t>Hating you body (including after something has happened to you or if you have been abused). Having very unrealistic view of body.</a:t>
            </a:r>
          </a:p>
          <a:p>
            <a:r>
              <a:rPr lang="en-GB" sz="9600" dirty="0">
                <a:latin typeface="Calibri" panose="020F0502020204030204" pitchFamily="34" charset="0"/>
                <a:cs typeface="Calibri" panose="020F0502020204030204" pitchFamily="34" charset="0"/>
              </a:rPr>
              <a:t>Longing to achieve an unrealistic body image (the ‘perfect body’</a:t>
            </a:r>
          </a:p>
          <a:p>
            <a:r>
              <a:rPr lang="en-GB" sz="9600" dirty="0">
                <a:latin typeface="Calibri" panose="020F0502020204030204" pitchFamily="34" charset="0"/>
                <a:cs typeface="Calibri" panose="020F0502020204030204" pitchFamily="34" charset="0"/>
              </a:rPr>
              <a:t>Starting a diet and not being able to stop; Carrying on </a:t>
            </a:r>
            <a:r>
              <a:rPr lang="en-GB" sz="9600" b="1" i="1" dirty="0">
                <a:latin typeface="Calibri" panose="020F0502020204030204" pitchFamily="34" charset="0"/>
                <a:cs typeface="Calibri" panose="020F0502020204030204" pitchFamily="34" charset="0"/>
              </a:rPr>
              <a:t>not eating </a:t>
            </a:r>
            <a:r>
              <a:rPr lang="en-GB" sz="9600" dirty="0">
                <a:latin typeface="Calibri" panose="020F0502020204030204" pitchFamily="34" charset="0"/>
                <a:cs typeface="Calibri" panose="020F0502020204030204" pitchFamily="34" charset="0"/>
              </a:rPr>
              <a:t>after an illness; having a fearful incident, such as choking/sick</a:t>
            </a:r>
          </a:p>
          <a:p>
            <a:r>
              <a:rPr lang="en-GB" sz="9600" dirty="0">
                <a:latin typeface="Calibri" panose="020F0502020204030204" pitchFamily="34" charset="0"/>
                <a:cs typeface="Calibri" panose="020F0502020204030204" pitchFamily="34" charset="0"/>
              </a:rPr>
              <a:t>Compulsive overeating, and not able to stop (longing for comfort, but never feeling satisfied).</a:t>
            </a:r>
          </a:p>
          <a:p>
            <a:r>
              <a:rPr lang="en-GB" sz="9600" dirty="0">
                <a:latin typeface="Calibri" panose="020F0502020204030204" pitchFamily="34" charset="0"/>
                <a:cs typeface="Calibri" panose="020F0502020204030204" pitchFamily="34" charset="0"/>
              </a:rPr>
              <a:t>Overwhelmed with strong feelings of confusion and distress that can’t be expressed, faced or managed (</a:t>
            </a:r>
            <a:r>
              <a:rPr lang="en-GB" sz="9600" b="1" i="1" dirty="0">
                <a:latin typeface="Calibri" panose="020F0502020204030204" pitchFamily="34" charset="0"/>
                <a:cs typeface="Calibri" panose="020F0502020204030204" pitchFamily="34" charset="0"/>
              </a:rPr>
              <a:t>controlling their body offers some sense of control</a:t>
            </a:r>
            <a:r>
              <a:rPr lang="en-GB" sz="9600" dirty="0">
                <a:latin typeface="Calibri" panose="020F0502020204030204" pitchFamily="34" charset="0"/>
                <a:cs typeface="Calibri" panose="020F0502020204030204" pitchFamily="34" charset="0"/>
              </a:rPr>
              <a:t>). Distress expressed through body</a:t>
            </a:r>
          </a:p>
          <a:p>
            <a:r>
              <a:rPr lang="en-GB" sz="9600" dirty="0">
                <a:latin typeface="Calibri" panose="020F0502020204030204" pitchFamily="34" charset="0"/>
                <a:cs typeface="Calibri" panose="020F0502020204030204" pitchFamily="34" charset="0"/>
              </a:rPr>
              <a:t>Family members who worry obsessively about weight - </a:t>
            </a:r>
            <a:r>
              <a:rPr lang="en-GB" sz="9600" dirty="0">
                <a:latin typeface="Calibri" panose="020F0502020204030204" pitchFamily="34" charset="0"/>
                <a:ea typeface="Wingdings"/>
                <a:cs typeface="Calibri" panose="020F0502020204030204" pitchFamily="34" charset="0"/>
                <a:sym typeface="Wingdings"/>
              </a:rPr>
              <a:t></a:t>
            </a:r>
            <a:r>
              <a:rPr lang="en-GB" sz="9600" dirty="0">
                <a:latin typeface="Calibri" panose="020F0502020204030204" pitchFamily="34" charset="0"/>
                <a:cs typeface="Calibri" panose="020F0502020204030204" pitchFamily="34" charset="0"/>
                <a:sym typeface="Wingdings"/>
              </a:rPr>
              <a:t> </a:t>
            </a:r>
            <a:r>
              <a:rPr lang="en-GB" sz="9600" dirty="0">
                <a:latin typeface="Calibri" panose="020F0502020204030204" pitchFamily="34" charset="0"/>
                <a:cs typeface="Calibri" panose="020F0502020204030204" pitchFamily="34" charset="0"/>
              </a:rPr>
              <a:t>risk</a:t>
            </a:r>
          </a:p>
          <a:p>
            <a:pPr marL="0" indent="0">
              <a:buNone/>
            </a:pPr>
            <a:endParaRPr lang="en-GB" sz="5100" dirty="0">
              <a:latin typeface="Times"/>
              <a:cs typeface="Times"/>
            </a:endParaRPr>
          </a:p>
          <a:p>
            <a:pPr marL="0" indent="0">
              <a:buNone/>
            </a:pPr>
            <a:endParaRPr lang="en-US" dirty="0"/>
          </a:p>
        </p:txBody>
      </p:sp>
    </p:spTree>
    <p:extLst>
      <p:ext uri="{BB962C8B-B14F-4D97-AF65-F5344CB8AC3E}">
        <p14:creationId xmlns:p14="http://schemas.microsoft.com/office/powerpoint/2010/main" val="3622831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factors for eating disorders include:</a:t>
            </a:r>
          </a:p>
        </p:txBody>
      </p:sp>
      <p:sp>
        <p:nvSpPr>
          <p:cNvPr id="3" name="Content Placeholder 2"/>
          <p:cNvSpPr>
            <a:spLocks noGrp="1"/>
          </p:cNvSpPr>
          <p:nvPr>
            <p:ph idx="1"/>
          </p:nvPr>
        </p:nvSpPr>
        <p:spPr>
          <a:xfrm>
            <a:off x="147955" y="1600199"/>
            <a:ext cx="8865041" cy="5069783"/>
          </a:xfrm>
        </p:spPr>
        <p:txBody>
          <a:bodyPr>
            <a:noAutofit/>
          </a:bodyPr>
          <a:lstStyle/>
          <a:p>
            <a:r>
              <a:rPr lang="en-US" sz="2300" dirty="0">
                <a:latin typeface="Cambria"/>
                <a:cs typeface="Cambria"/>
              </a:rPr>
              <a:t>Perfectionist personality</a:t>
            </a:r>
          </a:p>
          <a:p>
            <a:r>
              <a:rPr lang="en-US" sz="2300" dirty="0">
                <a:latin typeface="Cambria"/>
                <a:cs typeface="Cambria"/>
              </a:rPr>
              <a:t>Personality that needs to be in control; fears ‘out of control’</a:t>
            </a:r>
          </a:p>
          <a:p>
            <a:r>
              <a:rPr lang="en-US" sz="2300" dirty="0">
                <a:latin typeface="Cambria"/>
                <a:cs typeface="Cambria"/>
              </a:rPr>
              <a:t>Difficulty in coping with change</a:t>
            </a:r>
          </a:p>
          <a:p>
            <a:r>
              <a:rPr lang="en-US" sz="2300" dirty="0">
                <a:latin typeface="Cambria"/>
                <a:cs typeface="Cambria"/>
              </a:rPr>
              <a:t>Life experiences, e.g. bullying or constant teasing</a:t>
            </a:r>
          </a:p>
          <a:p>
            <a:r>
              <a:rPr lang="en-US" sz="2300" dirty="0">
                <a:latin typeface="Cambria"/>
                <a:cs typeface="Cambria"/>
              </a:rPr>
              <a:t>Harmful early life experiences (including abusive ones)</a:t>
            </a:r>
          </a:p>
          <a:p>
            <a:r>
              <a:rPr lang="en-US" sz="2300" dirty="0">
                <a:latin typeface="Cambria"/>
                <a:cs typeface="Cambria"/>
              </a:rPr>
              <a:t>Physical illness prior to developing ED; including los of appetitive. </a:t>
            </a:r>
          </a:p>
          <a:p>
            <a:r>
              <a:rPr lang="en-US" sz="2300" dirty="0">
                <a:latin typeface="Cambria"/>
                <a:cs typeface="Cambria"/>
              </a:rPr>
              <a:t>A close relationship with someone who has an eating disorder</a:t>
            </a:r>
          </a:p>
          <a:p>
            <a:r>
              <a:rPr lang="en-US" sz="2300" dirty="0">
                <a:latin typeface="Cambria"/>
                <a:cs typeface="Cambria"/>
              </a:rPr>
              <a:t>Having parent who is overly concerned about body shape/weight</a:t>
            </a:r>
          </a:p>
          <a:p>
            <a:r>
              <a:rPr lang="en-US" sz="2300" dirty="0">
                <a:latin typeface="Cambria"/>
                <a:cs typeface="Cambria"/>
              </a:rPr>
              <a:t>Strong beliefs about the value of being thin</a:t>
            </a:r>
          </a:p>
          <a:p>
            <a:r>
              <a:rPr lang="en-US" sz="2300" dirty="0">
                <a:latin typeface="Cambria"/>
                <a:cs typeface="Cambria"/>
              </a:rPr>
              <a:t>Longing to have ‘perfect body shape’ as part of being popular</a:t>
            </a:r>
          </a:p>
          <a:p>
            <a:pPr marL="0" indent="0">
              <a:buNone/>
            </a:pPr>
            <a:r>
              <a:rPr lang="en-US" sz="2300" b="1" i="1" dirty="0">
                <a:latin typeface="Cambria"/>
                <a:cs typeface="Cambria"/>
              </a:rPr>
              <a:t>Some young people with risk factors may not develop ED; some who develop ED do not possess risk factors; no single factor causes ED</a:t>
            </a:r>
          </a:p>
        </p:txBody>
      </p:sp>
    </p:spTree>
    <p:extLst>
      <p:ext uri="{BB962C8B-B14F-4D97-AF65-F5344CB8AC3E}">
        <p14:creationId xmlns:p14="http://schemas.microsoft.com/office/powerpoint/2010/main" val="362442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496291"/>
            <a:ext cx="9144000" cy="5430909"/>
          </a:xfrm>
          <a:prstGeom prst="rect">
            <a:avLst/>
          </a:prstGeom>
        </p:spPr>
      </p:pic>
      <p:sp>
        <p:nvSpPr>
          <p:cNvPr id="2" name="Title 1"/>
          <p:cNvSpPr>
            <a:spLocks noGrp="1"/>
          </p:cNvSpPr>
          <p:nvPr>
            <p:ph type="title"/>
          </p:nvPr>
        </p:nvSpPr>
        <p:spPr/>
        <p:txBody>
          <a:bodyPr>
            <a:normAutofit/>
          </a:bodyPr>
          <a:lstStyle/>
          <a:p>
            <a:r>
              <a:rPr lang="en-US" dirty="0"/>
              <a:t>Anorexia: what is it?</a:t>
            </a:r>
          </a:p>
        </p:txBody>
      </p:sp>
      <p:sp>
        <p:nvSpPr>
          <p:cNvPr id="3" name="Content Placeholder 2"/>
          <p:cNvSpPr>
            <a:spLocks noGrp="1"/>
          </p:cNvSpPr>
          <p:nvPr>
            <p:ph idx="1"/>
          </p:nvPr>
        </p:nvSpPr>
        <p:spPr>
          <a:xfrm>
            <a:off x="147146" y="1597572"/>
            <a:ext cx="8820386" cy="5198440"/>
          </a:xfrm>
        </p:spPr>
        <p:txBody>
          <a:bodyPr>
            <a:noAutofit/>
          </a:bodyPr>
          <a:lstStyle/>
          <a:p>
            <a:r>
              <a:rPr lang="en-US" sz="2500" dirty="0">
                <a:latin typeface="Cambria"/>
                <a:cs typeface="Cambria"/>
              </a:rPr>
              <a:t>An eating disorder is where you have extreme fear of gaining weight, so eat less and less. It is a serious MH problem</a:t>
            </a:r>
          </a:p>
          <a:p>
            <a:r>
              <a:rPr lang="en-US" sz="2500" dirty="0">
                <a:latin typeface="Cambria"/>
                <a:cs typeface="Cambria"/>
              </a:rPr>
              <a:t>Eating less and less; Exercise too much on regular basis</a:t>
            </a:r>
          </a:p>
          <a:p>
            <a:r>
              <a:rPr lang="en-US" sz="2500" dirty="0">
                <a:latin typeface="Cambria"/>
                <a:cs typeface="Cambria"/>
              </a:rPr>
              <a:t>Feeling panicky about eating in front of others or having a big meal (which is really a normal size meal)</a:t>
            </a:r>
          </a:p>
          <a:p>
            <a:r>
              <a:rPr lang="en-US" sz="2500" dirty="0">
                <a:latin typeface="Cambria"/>
                <a:cs typeface="Cambria"/>
              </a:rPr>
              <a:t>Feeling fat, -though people tell you that you’re too thin. Very unrealistic and inaccurate view of one’s body shape/size</a:t>
            </a:r>
          </a:p>
          <a:p>
            <a:r>
              <a:rPr lang="en-US" sz="2500" dirty="0">
                <a:latin typeface="Cambria"/>
                <a:cs typeface="Cambria"/>
              </a:rPr>
              <a:t>Obsession with body image, comparing body to others</a:t>
            </a:r>
          </a:p>
          <a:p>
            <a:r>
              <a:rPr lang="en-US" sz="2500" dirty="0">
                <a:latin typeface="Cambria"/>
                <a:cs typeface="Cambria"/>
              </a:rPr>
              <a:t>Low mood and irritability</a:t>
            </a:r>
          </a:p>
          <a:p>
            <a:r>
              <a:rPr lang="en-US" sz="2500" dirty="0">
                <a:latin typeface="Cambria"/>
                <a:cs typeface="Cambria"/>
              </a:rPr>
              <a:t>Lying about eating when you haven’t </a:t>
            </a:r>
          </a:p>
          <a:p>
            <a:r>
              <a:rPr lang="en-US" sz="2500" dirty="0">
                <a:latin typeface="Cambria"/>
                <a:cs typeface="Cambria"/>
              </a:rPr>
              <a:t>Trying to lose weight through other ways (self-induced vomiting; diuretics; laxatives). Disgust </a:t>
            </a:r>
            <a:r>
              <a:rPr lang="en-US" sz="2500" i="1" dirty="0">
                <a:latin typeface="Cambria"/>
                <a:cs typeface="Cambria"/>
              </a:rPr>
              <a:t>at ‘fat’ </a:t>
            </a:r>
            <a:r>
              <a:rPr lang="en-US" sz="2500" dirty="0">
                <a:latin typeface="Cambria"/>
                <a:cs typeface="Cambria"/>
              </a:rPr>
              <a:t>body shape</a:t>
            </a:r>
          </a:p>
        </p:txBody>
      </p:sp>
    </p:spTree>
    <p:extLst>
      <p:ext uri="{BB962C8B-B14F-4D97-AF65-F5344CB8AC3E}">
        <p14:creationId xmlns:p14="http://schemas.microsoft.com/office/powerpoint/2010/main" val="518557808"/>
      </p:ext>
    </p:extLst>
  </p:cSld>
  <p:clrMapOvr>
    <a:masterClrMapping/>
  </p:clrMapOvr>
</p:sld>
</file>

<file path=ppt/theme/theme1.xml><?xml version="1.0" encoding="utf-8"?>
<a:theme xmlns:a="http://schemas.openxmlformats.org/drawingml/2006/main" name="Office Theme">
  <a:themeElements>
    <a:clrScheme name="NHS">
      <a:dk1>
        <a:srgbClr val="425563"/>
      </a:dk1>
      <a:lt1>
        <a:srgbClr val="FFFFFF"/>
      </a:lt1>
      <a:dk2>
        <a:srgbClr val="005EB8"/>
      </a:dk2>
      <a:lt2>
        <a:srgbClr val="FFFFFF"/>
      </a:lt2>
      <a:accent1>
        <a:srgbClr val="005EB8"/>
      </a:accent1>
      <a:accent2>
        <a:srgbClr val="41B6E6"/>
      </a:accent2>
      <a:accent3>
        <a:srgbClr val="08A499"/>
      </a:accent3>
      <a:accent4>
        <a:srgbClr val="EDBE00"/>
      </a:accent4>
      <a:accent5>
        <a:srgbClr val="AE2573"/>
      </a:accent5>
      <a:accent6>
        <a:srgbClr val="DA291C"/>
      </a:accent6>
      <a:hlink>
        <a:srgbClr val="005EB8"/>
      </a:hlink>
      <a:folHlink>
        <a:srgbClr val="AE257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1330</TotalTime>
  <Words>3566</Words>
  <Application>Microsoft Macintosh PowerPoint</Application>
  <PresentationFormat>On-screen Show (4:3)</PresentationFormat>
  <Paragraphs>229</Paragraphs>
  <Slides>24</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Cambria</vt:lpstr>
      <vt:lpstr>Times</vt:lpstr>
      <vt:lpstr>Office Theme</vt:lpstr>
      <vt:lpstr>Understanding and responding to eating disorders in schools</vt:lpstr>
      <vt:lpstr>What is an eating problem?</vt:lpstr>
      <vt:lpstr>What do eating problems include?</vt:lpstr>
      <vt:lpstr> What are Eating Disorders?</vt:lpstr>
      <vt:lpstr>Who develops an eating  disorder?</vt:lpstr>
      <vt:lpstr>In the words of a child…</vt:lpstr>
      <vt:lpstr>Why do children develop eating problems? (Not including ARFID)</vt:lpstr>
      <vt:lpstr>Risk factors for eating disorders include:</vt:lpstr>
      <vt:lpstr>Anorexia: what is it?</vt:lpstr>
      <vt:lpstr> Anorexia : Physical changes</vt:lpstr>
      <vt:lpstr>Bulimia: what is it?</vt:lpstr>
      <vt:lpstr> Compulsive overeating (binge eating): What is it? </vt:lpstr>
      <vt:lpstr>ARFID (more common among CYP with ASC and LD); starts early in life</vt:lpstr>
      <vt:lpstr>Common warning signs of eating problems and Eating Disorders</vt:lpstr>
      <vt:lpstr>Importance of getting getting help</vt:lpstr>
      <vt:lpstr>10 truths about eating disorders</vt:lpstr>
      <vt:lpstr>10 truths about Eating Disorders (continued)</vt:lpstr>
      <vt:lpstr>What is helpful when responding to eating problems:  Be attuned and compassionate</vt:lpstr>
      <vt:lpstr>What is not helpful when responding to eating problems?</vt:lpstr>
      <vt:lpstr>Young peoples views on helpful school approaches </vt:lpstr>
      <vt:lpstr>Young peoples views on unhelpful school approaches </vt:lpstr>
      <vt:lpstr>Young people’s 10 top tips for schools</vt:lpstr>
      <vt:lpstr>Support for children with eating problems: links with other agencies</vt:lpstr>
      <vt:lpstr>Cornwall I-Thrive Framework for eating problems and disorders: pathways of support and treatment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parent’s understanding and response to self harm in children</dc:title>
  <dc:creator>Lynette Rentoul</dc:creator>
  <cp:lastModifiedBy>Lynette Rentoul</cp:lastModifiedBy>
  <cp:revision>200</cp:revision>
  <cp:lastPrinted>2021-02-01T14:50:04Z</cp:lastPrinted>
  <dcterms:created xsi:type="dcterms:W3CDTF">2018-12-11T10:50:23Z</dcterms:created>
  <dcterms:modified xsi:type="dcterms:W3CDTF">2022-05-16T13:26:15Z</dcterms:modified>
</cp:coreProperties>
</file>